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79" r:id="rId4"/>
    <p:sldId id="280" r:id="rId5"/>
    <p:sldId id="281" r:id="rId6"/>
    <p:sldId id="283" r:id="rId7"/>
    <p:sldId id="284" r:id="rId8"/>
    <p:sldId id="285" r:id="rId9"/>
    <p:sldId id="259" r:id="rId10"/>
    <p:sldId id="260" r:id="rId11"/>
    <p:sldId id="309" r:id="rId12"/>
    <p:sldId id="308" r:id="rId13"/>
    <p:sldId id="310" r:id="rId14"/>
    <p:sldId id="261"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302" r:id="rId32"/>
    <p:sldId id="303" r:id="rId33"/>
    <p:sldId id="304" r:id="rId34"/>
    <p:sldId id="269" r:id="rId35"/>
    <p:sldId id="267" r:id="rId36"/>
    <p:sldId id="270" r:id="rId37"/>
    <p:sldId id="305" r:id="rId38"/>
    <p:sldId id="306" r:id="rId39"/>
    <p:sldId id="271" r:id="rId40"/>
    <p:sldId id="272" r:id="rId41"/>
    <p:sldId id="273" r:id="rId42"/>
    <p:sldId id="307" r:id="rId43"/>
    <p:sldId id="276" r:id="rId44"/>
    <p:sldId id="275" r:id="rId4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16" autoAdjust="0"/>
    <p:restoredTop sz="98754" autoAdjust="0"/>
  </p:normalViewPr>
  <p:slideViewPr>
    <p:cSldViewPr>
      <p:cViewPr>
        <p:scale>
          <a:sx n="57" d="100"/>
          <a:sy n="57" d="100"/>
        </p:scale>
        <p:origin x="0" y="-2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FDF762-D543-4FE4-AA9B-81110241EB76}" type="datetimeFigureOut">
              <a:rPr lang="es-ES" smtClean="0"/>
              <a:t>23/12/2015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8F225-CA30-49A9-AC64-ECD048CBE426}" type="slidenum">
              <a:rPr lang="es-ES" smtClean="0"/>
              <a:t>‹Nº›</a:t>
            </a:fld>
            <a:endParaRPr lang="es-ES"/>
          </a:p>
        </p:txBody>
      </p:sp>
    </p:spTree>
    <p:extLst>
      <p:ext uri="{BB962C8B-B14F-4D97-AF65-F5344CB8AC3E}">
        <p14:creationId xmlns:p14="http://schemas.microsoft.com/office/powerpoint/2010/main" val="1470649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FE78F225-CA30-49A9-AC64-ECD048CBE426}" type="slidenum">
              <a:rPr lang="es-ES" smtClean="0"/>
              <a:t>1</a:t>
            </a:fld>
            <a:endParaRPr lang="es-ES"/>
          </a:p>
        </p:txBody>
      </p:sp>
    </p:spTree>
    <p:extLst>
      <p:ext uri="{BB962C8B-B14F-4D97-AF65-F5344CB8AC3E}">
        <p14:creationId xmlns:p14="http://schemas.microsoft.com/office/powerpoint/2010/main" val="1178237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75327A8C-E959-4A0C-9FAE-A19F918D6883}" type="datetimeFigureOut">
              <a:rPr lang="es-CO" smtClean="0"/>
              <a:t>23/12/2015</a:t>
            </a:fld>
            <a:endParaRPr lang="es-CO"/>
          </a:p>
        </p:txBody>
      </p:sp>
      <p:sp>
        <p:nvSpPr>
          <p:cNvPr id="17" name="16 Marcador de pie de página"/>
          <p:cNvSpPr>
            <a:spLocks noGrp="1"/>
          </p:cNvSpPr>
          <p:nvPr>
            <p:ph type="ftr" sz="quarter" idx="11"/>
          </p:nvPr>
        </p:nvSpPr>
        <p:spPr>
          <a:xfrm>
            <a:off x="5410200" y="4205288"/>
            <a:ext cx="1295400" cy="457200"/>
          </a:xfrm>
        </p:spPr>
        <p:txBody>
          <a:bodyPr/>
          <a:lstStyle/>
          <a:p>
            <a:endParaRPr lang="es-CO"/>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5135668-6C2D-4F16-A8D2-FA2DB8EC7486}"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75327A8C-E959-4A0C-9FAE-A19F918D6883}" type="datetimeFigureOut">
              <a:rPr lang="es-CO" smtClean="0"/>
              <a:t>23/12/2015</a:t>
            </a:fld>
            <a:endParaRPr lang="es-CO"/>
          </a:p>
        </p:txBody>
      </p:sp>
      <p:sp>
        <p:nvSpPr>
          <p:cNvPr id="27" name="26 Marcador de número de diapositiva"/>
          <p:cNvSpPr>
            <a:spLocks noGrp="1"/>
          </p:cNvSpPr>
          <p:nvPr>
            <p:ph type="sldNum" sz="quarter" idx="11"/>
          </p:nvPr>
        </p:nvSpPr>
        <p:spPr/>
        <p:txBody>
          <a:bodyPr rtlCol="0"/>
          <a:lstStyle/>
          <a:p>
            <a:fld id="{E5135668-6C2D-4F16-A8D2-FA2DB8EC7486}" type="slidenum">
              <a:rPr lang="es-CO" smtClean="0"/>
              <a:t>‹Nº›</a:t>
            </a:fld>
            <a:endParaRPr lang="es-CO"/>
          </a:p>
        </p:txBody>
      </p:sp>
      <p:sp>
        <p:nvSpPr>
          <p:cNvPr id="28" name="27 Marcador de pie de página"/>
          <p:cNvSpPr>
            <a:spLocks noGrp="1"/>
          </p:cNvSpPr>
          <p:nvPr>
            <p:ph type="ftr" sz="quarter" idx="12"/>
          </p:nvPr>
        </p:nvSpPr>
        <p:spPr/>
        <p:txBody>
          <a:bodyPr rtlCol="0"/>
          <a:lstStyle/>
          <a:p>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75327A8C-E959-4A0C-9FAE-A19F918D6883}" type="datetimeFigureOut">
              <a:rPr lang="es-CO" smtClean="0"/>
              <a:t>23/12/2015</a:t>
            </a:fld>
            <a:endParaRPr lang="es-CO"/>
          </a:p>
        </p:txBody>
      </p:sp>
      <p:sp>
        <p:nvSpPr>
          <p:cNvPr id="4" name="3 Marcador de pie de página"/>
          <p:cNvSpPr>
            <a:spLocks noGrp="1"/>
          </p:cNvSpPr>
          <p:nvPr>
            <p:ph type="ftr" sz="quarter" idx="11"/>
          </p:nvPr>
        </p:nvSpPr>
        <p:spPr>
          <a:xfrm>
            <a:off x="5257800" y="612648"/>
            <a:ext cx="1325880" cy="457200"/>
          </a:xfrm>
        </p:spPr>
        <p:txBody>
          <a:bodyPr/>
          <a:lstStyle/>
          <a:p>
            <a:endParaRPr lang="es-CO"/>
          </a:p>
        </p:txBody>
      </p:sp>
      <p:sp>
        <p:nvSpPr>
          <p:cNvPr id="5" name="4 Marcador de número de diapositiva"/>
          <p:cNvSpPr>
            <a:spLocks noGrp="1"/>
          </p:cNvSpPr>
          <p:nvPr>
            <p:ph type="sldNum" sz="quarter" idx="12"/>
          </p:nvPr>
        </p:nvSpPr>
        <p:spPr>
          <a:xfrm>
            <a:off x="8174736" y="2272"/>
            <a:ext cx="762000" cy="365760"/>
          </a:xfrm>
        </p:spPr>
        <p:txBody>
          <a:bodyPr/>
          <a:lstStyle/>
          <a:p>
            <a:fld id="{E5135668-6C2D-4F16-A8D2-FA2DB8EC7486}"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5327A8C-E959-4A0C-9FAE-A19F918D6883}" type="datetimeFigureOut">
              <a:rPr lang="es-CO" smtClean="0"/>
              <a:t>23/12/2015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5135668-6C2D-4F16-A8D2-FA2DB8EC7486}"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5327A8C-E959-4A0C-9FAE-A19F918D6883}" type="datetimeFigureOut">
              <a:rPr lang="es-CO" smtClean="0"/>
              <a:t>23/12/2015</a:t>
            </a:fld>
            <a:endParaRPr lang="es-CO"/>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CO"/>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5135668-6C2D-4F16-A8D2-FA2DB8EC7486}"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1333234"/>
            <a:ext cx="8458200" cy="1902073"/>
          </a:xfrm>
        </p:spPr>
        <p:txBody>
          <a:bodyPr>
            <a:noAutofit/>
          </a:bodyPr>
          <a:lstStyle/>
          <a:p>
            <a:r>
              <a:rPr lang="es-ES_tradnl" sz="2800" b="1" dirty="0" smtClean="0"/>
              <a:t>OCCUPATIONAL HEALTH AND SAFETY AND SOCIAL DIALOGUE IN THE MINING SECTOR IN COLOMBIA</a:t>
            </a:r>
            <a:br>
              <a:rPr lang="es-ES_tradnl" sz="2800" b="1" dirty="0" smtClean="0"/>
            </a:br>
            <a:r>
              <a:rPr lang="es-ES_tradnl" sz="2800" b="1" dirty="0" smtClean="0"/>
              <a:t>(Salud </a:t>
            </a:r>
            <a:r>
              <a:rPr lang="es-ES_tradnl" sz="2800" b="1" dirty="0" smtClean="0"/>
              <a:t>Ocupacional y Seguridad y </a:t>
            </a:r>
            <a:r>
              <a:rPr lang="es-ES_tradnl" sz="2800" b="1" dirty="0" smtClean="0"/>
              <a:t>di</a:t>
            </a:r>
            <a:r>
              <a:rPr lang="es-ES" sz="2800" b="1" dirty="0" err="1" smtClean="0"/>
              <a:t>álogo</a:t>
            </a:r>
            <a:r>
              <a:rPr lang="es-ES" sz="2800" b="1" dirty="0" smtClean="0"/>
              <a:t> social en el sector minero </a:t>
            </a:r>
            <a:r>
              <a:rPr lang="es-ES" sz="2800" b="1" dirty="0" smtClean="0"/>
              <a:t>en Colombia)</a:t>
            </a:r>
            <a:endParaRPr lang="es-CO" sz="2800" dirty="0"/>
          </a:p>
        </p:txBody>
      </p:sp>
      <p:sp>
        <p:nvSpPr>
          <p:cNvPr id="3" name="2 Subtítulo"/>
          <p:cNvSpPr>
            <a:spLocks noGrp="1"/>
          </p:cNvSpPr>
          <p:nvPr>
            <p:ph type="subTitle" idx="1"/>
          </p:nvPr>
        </p:nvSpPr>
        <p:spPr>
          <a:xfrm>
            <a:off x="4139952" y="4293096"/>
            <a:ext cx="4953000" cy="792088"/>
          </a:xfrm>
        </p:spPr>
        <p:txBody>
          <a:bodyPr/>
          <a:lstStyle/>
          <a:p>
            <a:pPr algn="just"/>
            <a:r>
              <a:rPr lang="es-CO" dirty="0" smtClean="0"/>
              <a:t>Consultora: </a:t>
            </a:r>
            <a:r>
              <a:rPr lang="es-CO" dirty="0" smtClean="0"/>
              <a:t>Gloria Vela Mantilla</a:t>
            </a:r>
            <a:endParaRPr lang="es-CO" dirty="0"/>
          </a:p>
        </p:txBody>
      </p:sp>
      <p:pic>
        <p:nvPicPr>
          <p:cNvPr id="1026" name="Picture 2" descr="Descripción: C:\Documents and Settings\neubecker\Desktop\i-track to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0" y="5125660"/>
            <a:ext cx="9145016" cy="174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CuadroTexto"/>
          <p:cNvSpPr txBox="1"/>
          <p:nvPr/>
        </p:nvSpPr>
        <p:spPr>
          <a:xfrm>
            <a:off x="546914" y="477699"/>
            <a:ext cx="5236266" cy="523220"/>
          </a:xfrm>
          <a:prstGeom prst="rect">
            <a:avLst/>
          </a:prstGeom>
          <a:noFill/>
        </p:spPr>
        <p:txBody>
          <a:bodyPr wrap="square" rtlCol="0">
            <a:spAutoFit/>
          </a:bodyPr>
          <a:lstStyle/>
          <a:p>
            <a:r>
              <a:rPr lang="es-CO" sz="2800" b="1" dirty="0" smtClean="0">
                <a:solidFill>
                  <a:schemeClr val="bg1">
                    <a:lumMod val="75000"/>
                  </a:schemeClr>
                </a:solidFill>
                <a:latin typeface="+mj-lt"/>
                <a:ea typeface="+mj-ea"/>
                <a:cs typeface="+mj-cs"/>
              </a:rPr>
              <a:t>Informe </a:t>
            </a:r>
            <a:r>
              <a:rPr lang="es-ES" sz="2800" b="1" dirty="0" smtClean="0">
                <a:solidFill>
                  <a:schemeClr val="bg1">
                    <a:lumMod val="75000"/>
                  </a:schemeClr>
                </a:solidFill>
                <a:latin typeface="+mj-lt"/>
                <a:ea typeface="+mj-ea"/>
                <a:cs typeface="+mj-cs"/>
              </a:rPr>
              <a:t>Final Independiente</a:t>
            </a:r>
            <a:endParaRPr lang="es-CO" dirty="0">
              <a:solidFill>
                <a:schemeClr val="bg1">
                  <a:lumMod val="75000"/>
                </a:schemeClr>
              </a:solidFill>
            </a:endParaRPr>
          </a:p>
        </p:txBody>
      </p:sp>
    </p:spTree>
    <p:extLst>
      <p:ext uri="{BB962C8B-B14F-4D97-AF65-F5344CB8AC3E}">
        <p14:creationId xmlns:p14="http://schemas.microsoft.com/office/powerpoint/2010/main" val="198150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548680"/>
            <a:ext cx="8229600" cy="936104"/>
          </a:xfrm>
        </p:spPr>
        <p:txBody>
          <a:bodyPr/>
          <a:lstStyle/>
          <a:p>
            <a:pPr algn="ctr"/>
            <a:r>
              <a:rPr lang="es-CO" b="1" dirty="0"/>
              <a:t>METODOLOGÍA DE EVALUACIÓN</a:t>
            </a:r>
            <a:endParaRPr lang="es-CO" dirty="0"/>
          </a:p>
        </p:txBody>
      </p:sp>
      <p:sp>
        <p:nvSpPr>
          <p:cNvPr id="3" name="Marcador de contenido 2"/>
          <p:cNvSpPr>
            <a:spLocks noGrp="1"/>
          </p:cNvSpPr>
          <p:nvPr>
            <p:ph idx="1"/>
          </p:nvPr>
        </p:nvSpPr>
        <p:spPr>
          <a:xfrm>
            <a:off x="179512" y="1412776"/>
            <a:ext cx="8856984" cy="5445224"/>
          </a:xfrm>
        </p:spPr>
        <p:txBody>
          <a:bodyPr>
            <a:normAutofit fontScale="62500" lnSpcReduction="20000"/>
          </a:bodyPr>
          <a:lstStyle/>
          <a:p>
            <a:pPr marL="109728" indent="0">
              <a:buNone/>
            </a:pPr>
            <a:r>
              <a:rPr lang="es-CO" sz="3300" dirty="0" smtClean="0">
                <a:solidFill>
                  <a:srgbClr val="002060"/>
                </a:solidFill>
              </a:rPr>
              <a:t>PARTICIPANTES: </a:t>
            </a:r>
            <a:endParaRPr lang="es-CO" sz="1800" dirty="0" smtClean="0">
              <a:solidFill>
                <a:srgbClr val="002060"/>
              </a:solidFill>
            </a:endParaRPr>
          </a:p>
          <a:p>
            <a:pPr marL="109728" indent="0">
              <a:buNone/>
            </a:pPr>
            <a:endParaRPr lang="es-CO" sz="1800" dirty="0">
              <a:solidFill>
                <a:srgbClr val="002060"/>
              </a:solidFill>
            </a:endParaRPr>
          </a:p>
          <a:p>
            <a:pPr marL="109728" indent="0">
              <a:buNone/>
            </a:pPr>
            <a:r>
              <a:rPr lang="es-CO" sz="3300" dirty="0" smtClean="0"/>
              <a:t>Se </a:t>
            </a:r>
            <a:r>
              <a:rPr lang="es-CO" sz="3300" u="sng" dirty="0" smtClean="0"/>
              <a:t>entrevistaron </a:t>
            </a:r>
            <a:r>
              <a:rPr lang="es-CO" sz="3300" dirty="0" smtClean="0"/>
              <a:t>31 personas (15 mujeres</a:t>
            </a:r>
            <a:r>
              <a:rPr lang="es-CO" sz="3300" dirty="0" smtClean="0"/>
              <a:t>):</a:t>
            </a:r>
            <a:endParaRPr lang="es-CO" sz="1800" dirty="0" smtClean="0"/>
          </a:p>
          <a:p>
            <a:pPr marL="109728" indent="0">
              <a:buNone/>
            </a:pPr>
            <a:endParaRPr lang="es-CO" sz="1800" dirty="0">
              <a:solidFill>
                <a:schemeClr val="accent2"/>
              </a:solidFill>
            </a:endParaRPr>
          </a:p>
          <a:p>
            <a:pPr>
              <a:buFont typeface="Arial" charset="0"/>
              <a:buChar char="•"/>
            </a:pPr>
            <a:r>
              <a:rPr lang="es-CO" sz="2900" dirty="0" smtClean="0">
                <a:solidFill>
                  <a:schemeClr val="accent2"/>
                </a:solidFill>
              </a:rPr>
              <a:t>2 de la Vicepresidencia de Asuntos Sociales y Jur</a:t>
            </a:r>
            <a:r>
              <a:rPr lang="es-ES" sz="2900" dirty="0" err="1" smtClean="0">
                <a:solidFill>
                  <a:schemeClr val="accent2"/>
                </a:solidFill>
              </a:rPr>
              <a:t>ídicos</a:t>
            </a:r>
            <a:r>
              <a:rPr lang="es-ES" sz="2900" dirty="0" smtClean="0">
                <a:solidFill>
                  <a:schemeClr val="accent2"/>
                </a:solidFill>
              </a:rPr>
              <a:t> de la ANDI</a:t>
            </a:r>
          </a:p>
          <a:p>
            <a:pPr>
              <a:buFont typeface="Arial" charset="0"/>
              <a:buChar char="•"/>
            </a:pPr>
            <a:r>
              <a:rPr lang="es-ES" sz="2900" dirty="0" smtClean="0">
                <a:solidFill>
                  <a:schemeClr val="accent2"/>
                </a:solidFill>
              </a:rPr>
              <a:t>1 de </a:t>
            </a:r>
            <a:r>
              <a:rPr lang="es-ES" sz="2900" dirty="0" smtClean="0">
                <a:solidFill>
                  <a:schemeClr val="accent2"/>
                </a:solidFill>
              </a:rPr>
              <a:t>cada una de las centrales sindicales: CGT, CTC y CUT</a:t>
            </a:r>
            <a:endParaRPr lang="es-ES" sz="2900" dirty="0" smtClean="0">
              <a:solidFill>
                <a:schemeClr val="accent2"/>
              </a:solidFill>
            </a:endParaRPr>
          </a:p>
          <a:p>
            <a:pPr>
              <a:buFont typeface="Arial" charset="0"/>
              <a:buChar char="•"/>
            </a:pPr>
            <a:r>
              <a:rPr lang="es-ES" sz="2900" dirty="0" smtClean="0">
                <a:solidFill>
                  <a:schemeClr val="accent2"/>
                </a:solidFill>
              </a:rPr>
              <a:t>2 de la Dirección Territorial del Ministerio </a:t>
            </a:r>
            <a:r>
              <a:rPr lang="es-ES" sz="2900" dirty="0" smtClean="0">
                <a:solidFill>
                  <a:schemeClr val="accent2"/>
                </a:solidFill>
              </a:rPr>
              <a:t>del </a:t>
            </a:r>
            <a:r>
              <a:rPr lang="es-ES" sz="2900" dirty="0" smtClean="0">
                <a:solidFill>
                  <a:schemeClr val="accent2"/>
                </a:solidFill>
              </a:rPr>
              <a:t>Trabajo en La Guajira</a:t>
            </a:r>
          </a:p>
          <a:p>
            <a:pPr>
              <a:buFont typeface="Arial" charset="0"/>
              <a:buChar char="•"/>
            </a:pPr>
            <a:r>
              <a:rPr lang="es-ES" sz="2900" dirty="0" smtClean="0">
                <a:solidFill>
                  <a:schemeClr val="accent2"/>
                </a:solidFill>
              </a:rPr>
              <a:t>3 de la Empresa ESECO: El gerente y </a:t>
            </a:r>
            <a:r>
              <a:rPr lang="es-ES" sz="2900" dirty="0" smtClean="0">
                <a:solidFill>
                  <a:schemeClr val="accent2"/>
                </a:solidFill>
              </a:rPr>
              <a:t>2trabajadores </a:t>
            </a:r>
            <a:r>
              <a:rPr lang="es-ES" sz="2900" dirty="0" smtClean="0">
                <a:solidFill>
                  <a:schemeClr val="accent2"/>
                </a:solidFill>
              </a:rPr>
              <a:t>(2 hombres y 1 mujer)</a:t>
            </a:r>
          </a:p>
          <a:p>
            <a:pPr>
              <a:buFont typeface="Arial" charset="0"/>
              <a:buChar char="•"/>
            </a:pPr>
            <a:r>
              <a:rPr lang="es-ES" sz="2900" dirty="0" smtClean="0">
                <a:solidFill>
                  <a:schemeClr val="accent2"/>
                </a:solidFill>
              </a:rPr>
              <a:t>2 de la Empresa GYO Medical: La gerente y </a:t>
            </a:r>
            <a:r>
              <a:rPr lang="es-ES" sz="2900" dirty="0" smtClean="0">
                <a:solidFill>
                  <a:schemeClr val="accent2"/>
                </a:solidFill>
              </a:rPr>
              <a:t>1trabajador</a:t>
            </a:r>
            <a:endParaRPr lang="es-ES" sz="2900" dirty="0" smtClean="0">
              <a:solidFill>
                <a:schemeClr val="accent2"/>
              </a:solidFill>
            </a:endParaRPr>
          </a:p>
          <a:p>
            <a:pPr>
              <a:buFont typeface="Arial" charset="0"/>
              <a:buChar char="•"/>
            </a:pPr>
            <a:r>
              <a:rPr lang="es-ES" sz="2900" dirty="0" smtClean="0">
                <a:solidFill>
                  <a:schemeClr val="accent2"/>
                </a:solidFill>
              </a:rPr>
              <a:t>2 de la Empresa de Multiservicios Carbón: el gerente encargado y un trabajador</a:t>
            </a:r>
          </a:p>
          <a:p>
            <a:pPr>
              <a:buFont typeface="Arial" charset="0"/>
              <a:buChar char="•"/>
            </a:pPr>
            <a:r>
              <a:rPr lang="es-ES" sz="2900" dirty="0" smtClean="0">
                <a:solidFill>
                  <a:schemeClr val="accent2"/>
                </a:solidFill>
              </a:rPr>
              <a:t>1 de la Empresa TISSPOM: El gerente, quien </a:t>
            </a:r>
            <a:r>
              <a:rPr lang="es-ES" sz="2900" dirty="0" smtClean="0">
                <a:solidFill>
                  <a:schemeClr val="accent2"/>
                </a:solidFill>
              </a:rPr>
              <a:t>se </a:t>
            </a:r>
            <a:r>
              <a:rPr lang="es-ES" sz="2900" dirty="0" smtClean="0">
                <a:solidFill>
                  <a:schemeClr val="accent2"/>
                </a:solidFill>
              </a:rPr>
              <a:t>formó en SCORE</a:t>
            </a:r>
          </a:p>
          <a:p>
            <a:pPr>
              <a:buFont typeface="Arial" charset="0"/>
              <a:buChar char="•"/>
            </a:pPr>
            <a:r>
              <a:rPr lang="es-ES" sz="2900" dirty="0" smtClean="0">
                <a:solidFill>
                  <a:schemeClr val="accent2"/>
                </a:solidFill>
              </a:rPr>
              <a:t>1 del Centro de Tecnología de Antioquía (CTA), proveedor del módulo 1 </a:t>
            </a:r>
            <a:endParaRPr lang="es-ES" sz="2900" dirty="0" smtClean="0">
              <a:solidFill>
                <a:schemeClr val="accent2"/>
              </a:solidFill>
            </a:endParaRPr>
          </a:p>
          <a:p>
            <a:pPr>
              <a:buFont typeface="Arial" charset="0"/>
              <a:buChar char="•"/>
            </a:pPr>
            <a:r>
              <a:rPr lang="es-ES" sz="2900" dirty="0" smtClean="0">
                <a:solidFill>
                  <a:schemeClr val="accent2"/>
                </a:solidFill>
              </a:rPr>
              <a:t>2 </a:t>
            </a:r>
            <a:r>
              <a:rPr lang="es-ES" sz="2900" dirty="0" smtClean="0">
                <a:solidFill>
                  <a:schemeClr val="accent2"/>
                </a:solidFill>
              </a:rPr>
              <a:t>mujeres de Consultores Especializados en Gestión –CEG), proveedor del módulo </a:t>
            </a:r>
            <a:r>
              <a:rPr lang="es-ES" sz="2900" dirty="0" smtClean="0">
                <a:solidFill>
                  <a:schemeClr val="accent2"/>
                </a:solidFill>
              </a:rPr>
              <a:t>5</a:t>
            </a:r>
            <a:endParaRPr lang="es-ES" sz="2900" dirty="0" smtClean="0">
              <a:solidFill>
                <a:schemeClr val="accent2"/>
              </a:solidFill>
            </a:endParaRPr>
          </a:p>
          <a:p>
            <a:pPr>
              <a:buFont typeface="Arial" charset="0"/>
              <a:buChar char="•"/>
            </a:pPr>
            <a:r>
              <a:rPr lang="es-ES" sz="2900" dirty="0" smtClean="0">
                <a:solidFill>
                  <a:schemeClr val="accent2"/>
                </a:solidFill>
              </a:rPr>
              <a:t>2 de la Dirección General del SENA (1 hombre y 1 mujer)</a:t>
            </a:r>
          </a:p>
          <a:p>
            <a:pPr>
              <a:buFont typeface="Arial" charset="0"/>
              <a:buChar char="•"/>
            </a:pPr>
            <a:r>
              <a:rPr lang="es-ES" sz="2900" dirty="0" smtClean="0">
                <a:solidFill>
                  <a:schemeClr val="accent2"/>
                </a:solidFill>
              </a:rPr>
              <a:t>1 de la Coordinación de Relaciones Internacionales del SENA</a:t>
            </a:r>
          </a:p>
          <a:p>
            <a:pPr>
              <a:buFont typeface="Arial" charset="0"/>
              <a:buChar char="•"/>
            </a:pPr>
            <a:r>
              <a:rPr lang="es-ES" sz="2900" dirty="0" smtClean="0">
                <a:solidFill>
                  <a:schemeClr val="accent2"/>
                </a:solidFill>
              </a:rPr>
              <a:t>3 mujeres de la Regional Guajira del SENA (Unidad de Emprendimiento y Unidad de Empleo)</a:t>
            </a:r>
          </a:p>
          <a:p>
            <a:pPr>
              <a:buFont typeface="Arial" charset="0"/>
              <a:buChar char="•"/>
            </a:pPr>
            <a:r>
              <a:rPr lang="es-ES" sz="2900" dirty="0" smtClean="0">
                <a:solidFill>
                  <a:schemeClr val="accent2"/>
                </a:solidFill>
              </a:rPr>
              <a:t>4 Formadores del SENA (2 mujeres y 2 hombres)</a:t>
            </a:r>
          </a:p>
          <a:p>
            <a:pPr>
              <a:buFont typeface="Arial" charset="0"/>
              <a:buChar char="•"/>
            </a:pPr>
            <a:r>
              <a:rPr lang="es-ES" sz="2900" dirty="0" smtClean="0">
                <a:solidFill>
                  <a:schemeClr val="accent2"/>
                </a:solidFill>
              </a:rPr>
              <a:t>1 mujer de </a:t>
            </a:r>
            <a:r>
              <a:rPr lang="es-ES" sz="2900" dirty="0" err="1" smtClean="0">
                <a:solidFill>
                  <a:schemeClr val="accent2"/>
                </a:solidFill>
              </a:rPr>
              <a:t>ComfaGuajira</a:t>
            </a:r>
            <a:r>
              <a:rPr lang="es-ES" sz="2900" dirty="0" smtClean="0">
                <a:solidFill>
                  <a:schemeClr val="accent2"/>
                </a:solidFill>
              </a:rPr>
              <a:t>, miembro de la Subcomisión</a:t>
            </a:r>
          </a:p>
          <a:p>
            <a:pPr>
              <a:buFont typeface="Arial" charset="0"/>
              <a:buChar char="•"/>
            </a:pPr>
            <a:r>
              <a:rPr lang="es-ES" sz="2900" dirty="0" smtClean="0">
                <a:solidFill>
                  <a:schemeClr val="accent2"/>
                </a:solidFill>
              </a:rPr>
              <a:t>2 de la Vicepresidencia de Recursos Humanos de Carbones El Cerrejón</a:t>
            </a:r>
          </a:p>
        </p:txBody>
      </p:sp>
    </p:spTree>
    <p:extLst>
      <p:ext uri="{BB962C8B-B14F-4D97-AF65-F5344CB8AC3E}">
        <p14:creationId xmlns:p14="http://schemas.microsoft.com/office/powerpoint/2010/main" val="2402653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20688"/>
            <a:ext cx="8229600" cy="1066800"/>
          </a:xfrm>
        </p:spPr>
        <p:txBody>
          <a:bodyPr/>
          <a:lstStyle/>
          <a:p>
            <a:pPr algn="ctr"/>
            <a:r>
              <a:rPr lang="es-CO" b="1" dirty="0"/>
              <a:t>METODOLOGÍA DE EVALUACIÓN</a:t>
            </a:r>
            <a:endParaRPr lang="es-CO" dirty="0"/>
          </a:p>
        </p:txBody>
      </p:sp>
      <p:sp>
        <p:nvSpPr>
          <p:cNvPr id="3" name="Marcador de contenido 2"/>
          <p:cNvSpPr>
            <a:spLocks noGrp="1"/>
          </p:cNvSpPr>
          <p:nvPr>
            <p:ph idx="1"/>
          </p:nvPr>
        </p:nvSpPr>
        <p:spPr>
          <a:xfrm>
            <a:off x="395536" y="1700808"/>
            <a:ext cx="8496944" cy="5040560"/>
          </a:xfrm>
        </p:spPr>
        <p:txBody>
          <a:bodyPr>
            <a:normAutofit/>
          </a:bodyPr>
          <a:lstStyle/>
          <a:p>
            <a:pPr marL="109728" indent="0">
              <a:buNone/>
            </a:pPr>
            <a:r>
              <a:rPr lang="es-CO" dirty="0" smtClean="0">
                <a:solidFill>
                  <a:srgbClr val="002060"/>
                </a:solidFill>
              </a:rPr>
              <a:t>PARTICIPANTES</a:t>
            </a:r>
            <a:r>
              <a:rPr lang="es-CO" dirty="0" smtClean="0"/>
              <a:t>: </a:t>
            </a:r>
            <a:endParaRPr lang="es-CO" dirty="0"/>
          </a:p>
          <a:p>
            <a:pPr marL="109728" indent="0">
              <a:buNone/>
            </a:pPr>
            <a:r>
              <a:rPr lang="es-CO" dirty="0" smtClean="0"/>
              <a:t>Se </a:t>
            </a:r>
            <a:r>
              <a:rPr lang="es-CO" u="sng" dirty="0" smtClean="0"/>
              <a:t>encuestaron</a:t>
            </a:r>
            <a:r>
              <a:rPr lang="es-CO" dirty="0" smtClean="0"/>
              <a:t>:</a:t>
            </a:r>
            <a:endParaRPr lang="es-CO" sz="2600" dirty="0">
              <a:solidFill>
                <a:schemeClr val="accent2"/>
              </a:solidFill>
            </a:endParaRPr>
          </a:p>
          <a:p>
            <a:pPr>
              <a:buFont typeface="Arial" charset="0"/>
              <a:buChar char="•"/>
            </a:pPr>
            <a:r>
              <a:rPr lang="es-CO" sz="2600" dirty="0" smtClean="0">
                <a:solidFill>
                  <a:schemeClr val="accent2"/>
                </a:solidFill>
              </a:rPr>
              <a:t>3 miembros de la Subcomisi</a:t>
            </a:r>
            <a:r>
              <a:rPr lang="es-ES" sz="2600" dirty="0" err="1" smtClean="0">
                <a:solidFill>
                  <a:schemeClr val="accent2"/>
                </a:solidFill>
              </a:rPr>
              <a:t>ón</a:t>
            </a:r>
            <a:r>
              <a:rPr lang="es-ES" sz="2600" dirty="0" smtClean="0">
                <a:solidFill>
                  <a:schemeClr val="accent2"/>
                </a:solidFill>
              </a:rPr>
              <a:t> de Políticas Laborales y Salariales del Departamento</a:t>
            </a:r>
          </a:p>
          <a:p>
            <a:pPr>
              <a:buFont typeface="Arial" charset="0"/>
              <a:buChar char="•"/>
            </a:pPr>
            <a:r>
              <a:rPr lang="es-ES" sz="2600" dirty="0" smtClean="0">
                <a:solidFill>
                  <a:schemeClr val="accent2"/>
                </a:solidFill>
              </a:rPr>
              <a:t>24 personas de 6 empresas de las 13 que terminaron ambos módulos del SCORE</a:t>
            </a:r>
          </a:p>
          <a:p>
            <a:pPr>
              <a:buFont typeface="Arial" charset="0"/>
              <a:buChar char="•"/>
            </a:pPr>
            <a:r>
              <a:rPr lang="es-ES" sz="2600" dirty="0" smtClean="0">
                <a:solidFill>
                  <a:schemeClr val="accent2"/>
                </a:solidFill>
              </a:rPr>
              <a:t>11 formadores de los 14 que terminaron ambos módulos</a:t>
            </a:r>
          </a:p>
          <a:p>
            <a:pPr marL="109728" indent="0">
              <a:buNone/>
            </a:pPr>
            <a:r>
              <a:rPr lang="es-CO" sz="2600" dirty="0" smtClean="0"/>
              <a:t>Se </a:t>
            </a:r>
            <a:r>
              <a:rPr lang="es-CO" sz="2600" u="sng" dirty="0" smtClean="0"/>
              <a:t>particip</a:t>
            </a:r>
            <a:r>
              <a:rPr lang="es-ES" sz="2600" u="sng" dirty="0" err="1" smtClean="0"/>
              <a:t>ó</a:t>
            </a:r>
            <a:r>
              <a:rPr lang="es-CO" sz="2600" dirty="0" smtClean="0"/>
              <a:t>: En el evento de cierre del Proyecto, lo que permiti</a:t>
            </a:r>
            <a:r>
              <a:rPr lang="es-ES" sz="2600" dirty="0" err="1" smtClean="0"/>
              <a:t>ó</a:t>
            </a:r>
            <a:r>
              <a:rPr lang="es-ES" sz="2600" dirty="0" smtClean="0"/>
              <a:t> apreciar la aceptación y motivación que se generaron en La Guajira</a:t>
            </a:r>
            <a:endParaRPr lang="es-CO" sz="2600" dirty="0">
              <a:solidFill>
                <a:schemeClr val="accent2"/>
              </a:solidFill>
            </a:endParaRPr>
          </a:p>
          <a:p>
            <a:pPr>
              <a:buFont typeface="Arial" charset="0"/>
              <a:buChar char="•"/>
            </a:pPr>
            <a:endParaRPr lang="es-ES" sz="2600" dirty="0" smtClean="0">
              <a:solidFill>
                <a:schemeClr val="accent2"/>
              </a:solidFill>
            </a:endParaRPr>
          </a:p>
        </p:txBody>
      </p:sp>
    </p:spTree>
    <p:extLst>
      <p:ext uri="{BB962C8B-B14F-4D97-AF65-F5344CB8AC3E}">
        <p14:creationId xmlns:p14="http://schemas.microsoft.com/office/powerpoint/2010/main" val="1633691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20688"/>
            <a:ext cx="8229600" cy="1066800"/>
          </a:xfrm>
        </p:spPr>
        <p:txBody>
          <a:bodyPr/>
          <a:lstStyle/>
          <a:p>
            <a:pPr algn="ctr"/>
            <a:r>
              <a:rPr lang="es-CO" b="1" dirty="0"/>
              <a:t>METODOLOGÍA DE EVALUACIÓN</a:t>
            </a:r>
            <a:endParaRPr lang="es-CO" dirty="0"/>
          </a:p>
        </p:txBody>
      </p:sp>
      <p:sp>
        <p:nvSpPr>
          <p:cNvPr id="3" name="Marcador de contenido 2"/>
          <p:cNvSpPr>
            <a:spLocks noGrp="1"/>
          </p:cNvSpPr>
          <p:nvPr>
            <p:ph idx="1"/>
          </p:nvPr>
        </p:nvSpPr>
        <p:spPr>
          <a:xfrm>
            <a:off x="457200" y="1628800"/>
            <a:ext cx="8229600" cy="4869160"/>
          </a:xfrm>
        </p:spPr>
        <p:txBody>
          <a:bodyPr>
            <a:normAutofit fontScale="85000" lnSpcReduction="10000"/>
          </a:bodyPr>
          <a:lstStyle/>
          <a:p>
            <a:pPr marL="109728" indent="0">
              <a:buNone/>
            </a:pPr>
            <a:r>
              <a:rPr lang="es-CO" dirty="0" smtClean="0"/>
              <a:t>PASOS: </a:t>
            </a:r>
            <a:endParaRPr lang="es-CO" dirty="0"/>
          </a:p>
          <a:p>
            <a:pPr marL="624078" lvl="0" indent="-514350">
              <a:buFont typeface="+mj-lt"/>
              <a:buAutoNum type="arabicPeriod"/>
            </a:pPr>
            <a:r>
              <a:rPr lang="es-CO" dirty="0">
                <a:solidFill>
                  <a:srgbClr val="002060"/>
                </a:solidFill>
              </a:rPr>
              <a:t>R</a:t>
            </a:r>
            <a:r>
              <a:rPr lang="es-CO" dirty="0" smtClean="0">
                <a:solidFill>
                  <a:srgbClr val="002060"/>
                </a:solidFill>
              </a:rPr>
              <a:t>ecolectar </a:t>
            </a:r>
            <a:r>
              <a:rPr lang="es-CO" dirty="0">
                <a:solidFill>
                  <a:srgbClr val="002060"/>
                </a:solidFill>
              </a:rPr>
              <a:t>y verificar </a:t>
            </a:r>
            <a:r>
              <a:rPr lang="es-CO" dirty="0" smtClean="0">
                <a:solidFill>
                  <a:srgbClr val="002060"/>
                </a:solidFill>
              </a:rPr>
              <a:t>datos </a:t>
            </a:r>
            <a:r>
              <a:rPr lang="es-CO" dirty="0" smtClean="0"/>
              <a:t>relacionados con cada pregunta de evaluaci</a:t>
            </a:r>
            <a:r>
              <a:rPr lang="es-ES" dirty="0" err="1" smtClean="0"/>
              <a:t>ón</a:t>
            </a:r>
            <a:r>
              <a:rPr lang="es-ES" dirty="0" smtClean="0"/>
              <a:t> proporcionada por las diferentes </a:t>
            </a:r>
            <a:r>
              <a:rPr lang="es-ES" dirty="0" smtClean="0"/>
              <a:t>fuentes y </a:t>
            </a:r>
            <a:r>
              <a:rPr lang="es-ES" dirty="0" smtClean="0"/>
              <a:t>técnicas, teniendo en cuenta los </a:t>
            </a:r>
            <a:r>
              <a:rPr lang="es-ES" dirty="0" smtClean="0"/>
              <a:t>indicadores</a:t>
            </a:r>
            <a:endParaRPr lang="es-CO" dirty="0"/>
          </a:p>
          <a:p>
            <a:pPr marL="624078" lvl="0" indent="-514350">
              <a:buFont typeface="+mj-lt"/>
              <a:buAutoNum type="arabicPeriod"/>
            </a:pPr>
            <a:r>
              <a:rPr lang="es-CO" dirty="0" smtClean="0">
                <a:solidFill>
                  <a:srgbClr val="002060"/>
                </a:solidFill>
              </a:rPr>
              <a:t>Interpretar</a:t>
            </a:r>
            <a:r>
              <a:rPr lang="es-CO" dirty="0" smtClean="0"/>
              <a:t>, mediante triangulaci</a:t>
            </a:r>
            <a:r>
              <a:rPr lang="es-ES" dirty="0" err="1" smtClean="0"/>
              <a:t>ón</a:t>
            </a:r>
            <a:r>
              <a:rPr lang="es-ES" dirty="0" smtClean="0"/>
              <a:t> por fuentes y técnicas, hallazgos que revelan datos para cada criterio e indicador y en su conjunto, </a:t>
            </a:r>
            <a:r>
              <a:rPr lang="es-ES" dirty="0" smtClean="0">
                <a:solidFill>
                  <a:srgbClr val="002060"/>
                </a:solidFill>
              </a:rPr>
              <a:t>y valorar los hallazgos</a:t>
            </a:r>
            <a:r>
              <a:rPr lang="es-ES" dirty="0" smtClean="0"/>
              <a:t>;</a:t>
            </a:r>
          </a:p>
          <a:p>
            <a:pPr marL="624078" lvl="0" indent="-514350">
              <a:buFont typeface="+mj-lt"/>
              <a:buAutoNum type="arabicPeriod"/>
            </a:pPr>
            <a:r>
              <a:rPr lang="es-ES" dirty="0" smtClean="0">
                <a:solidFill>
                  <a:srgbClr val="002060"/>
                </a:solidFill>
              </a:rPr>
              <a:t>Extraer conclusiones </a:t>
            </a:r>
            <a:r>
              <a:rPr lang="es-ES" dirty="0" smtClean="0"/>
              <a:t>mediante análisis comparativo del valor de los resultados conseguidos, factores que los explican y significado y relevancia del proyecto;</a:t>
            </a:r>
          </a:p>
          <a:p>
            <a:pPr marL="624078" lvl="0" indent="-514350">
              <a:buFont typeface="+mj-lt"/>
              <a:buAutoNum type="arabicPeriod"/>
            </a:pPr>
            <a:r>
              <a:rPr lang="es-CO" dirty="0" smtClean="0"/>
              <a:t> </a:t>
            </a:r>
            <a:r>
              <a:rPr lang="es-CO" dirty="0" smtClean="0">
                <a:solidFill>
                  <a:srgbClr val="002060"/>
                </a:solidFill>
              </a:rPr>
              <a:t>Plantear las lecciones aprendidas, buenas pr</a:t>
            </a:r>
            <a:r>
              <a:rPr lang="es-ES" dirty="0" err="1" smtClean="0">
                <a:solidFill>
                  <a:srgbClr val="002060"/>
                </a:solidFill>
              </a:rPr>
              <a:t>ácticas</a:t>
            </a:r>
            <a:r>
              <a:rPr lang="es-ES" dirty="0" smtClean="0">
                <a:solidFill>
                  <a:srgbClr val="002060"/>
                </a:solidFill>
              </a:rPr>
              <a:t> y recomendaciones</a:t>
            </a:r>
            <a:r>
              <a:rPr lang="es-ES" dirty="0" smtClean="0"/>
              <a:t> solicitadas en los </a:t>
            </a:r>
            <a:r>
              <a:rPr lang="es-ES" dirty="0" err="1" smtClean="0"/>
              <a:t>TdR</a:t>
            </a:r>
            <a:r>
              <a:rPr lang="es-ES" dirty="0" smtClean="0"/>
              <a:t> de la evaluación.</a:t>
            </a:r>
            <a:endParaRPr lang="es-CO" dirty="0"/>
          </a:p>
        </p:txBody>
      </p:sp>
    </p:spTree>
    <p:extLst>
      <p:ext uri="{BB962C8B-B14F-4D97-AF65-F5344CB8AC3E}">
        <p14:creationId xmlns:p14="http://schemas.microsoft.com/office/powerpoint/2010/main" val="1440032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23528" y="1831504"/>
            <a:ext cx="8363272" cy="3973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ítulo 1"/>
          <p:cNvSpPr>
            <a:spLocks noGrp="1"/>
          </p:cNvSpPr>
          <p:nvPr>
            <p:ph type="title"/>
          </p:nvPr>
        </p:nvSpPr>
        <p:spPr>
          <a:xfrm>
            <a:off x="457200" y="764704"/>
            <a:ext cx="8229600" cy="1066800"/>
          </a:xfrm>
        </p:spPr>
        <p:txBody>
          <a:bodyPr/>
          <a:lstStyle/>
          <a:p>
            <a:pPr algn="ctr"/>
            <a:r>
              <a:rPr lang="es-CO" b="1" dirty="0"/>
              <a:t>METODOLOGÍA DE EVALUACIÓN</a:t>
            </a:r>
            <a:endParaRPr lang="es-CO" dirty="0"/>
          </a:p>
        </p:txBody>
      </p:sp>
      <p:sp>
        <p:nvSpPr>
          <p:cNvPr id="3" name="Marcador de contenido 2"/>
          <p:cNvSpPr>
            <a:spLocks noGrp="1"/>
          </p:cNvSpPr>
          <p:nvPr>
            <p:ph idx="1"/>
          </p:nvPr>
        </p:nvSpPr>
        <p:spPr>
          <a:xfrm>
            <a:off x="446856" y="2276872"/>
            <a:ext cx="8229600" cy="3528392"/>
          </a:xfrm>
        </p:spPr>
        <p:txBody>
          <a:bodyPr>
            <a:normAutofit/>
          </a:bodyPr>
          <a:lstStyle/>
          <a:p>
            <a:pPr marL="109728" indent="0">
              <a:buNone/>
            </a:pPr>
            <a:r>
              <a:rPr lang="es-CO" dirty="0" smtClean="0">
                <a:solidFill>
                  <a:schemeClr val="bg1"/>
                </a:solidFill>
              </a:rPr>
              <a:t>El equipo de evaluaci</a:t>
            </a:r>
            <a:r>
              <a:rPr lang="es-ES" dirty="0" err="1" smtClean="0">
                <a:solidFill>
                  <a:schemeClr val="bg1"/>
                </a:solidFill>
              </a:rPr>
              <a:t>ón</a:t>
            </a:r>
            <a:r>
              <a:rPr lang="es-ES" dirty="0" smtClean="0">
                <a:solidFill>
                  <a:schemeClr val="bg1"/>
                </a:solidFill>
              </a:rPr>
              <a:t> considera que el </a:t>
            </a:r>
            <a:r>
              <a:rPr lang="es-PE" dirty="0">
                <a:solidFill>
                  <a:schemeClr val="bg1"/>
                </a:solidFill>
              </a:rPr>
              <a:t>diseño metodológico realizado permite confiabilidad en los resultados de la evaluación. Hubo representatividad en la convocatoria </a:t>
            </a:r>
            <a:r>
              <a:rPr lang="es-PE" dirty="0" smtClean="0">
                <a:solidFill>
                  <a:schemeClr val="bg1"/>
                </a:solidFill>
              </a:rPr>
              <a:t>hecha </a:t>
            </a:r>
            <a:r>
              <a:rPr lang="es-PE" dirty="0">
                <a:solidFill>
                  <a:schemeClr val="bg1"/>
                </a:solidFill>
              </a:rPr>
              <a:t>por el equipo del Proyecto, y se entrevistaron representantes de actores del nivel nacional y local que dan cuenta del tripartismo. </a:t>
            </a:r>
            <a:endParaRPr lang="es-ES_tradnl" dirty="0">
              <a:solidFill>
                <a:schemeClr val="bg1"/>
              </a:solidFill>
            </a:endParaRPr>
          </a:p>
        </p:txBody>
      </p:sp>
    </p:spTree>
    <p:extLst>
      <p:ext uri="{BB962C8B-B14F-4D97-AF65-F5344CB8AC3E}">
        <p14:creationId xmlns:p14="http://schemas.microsoft.com/office/powerpoint/2010/main" val="6666207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normAutofit/>
          </a:bodyPr>
          <a:lstStyle/>
          <a:p>
            <a:pPr algn="ctr"/>
            <a:r>
              <a:rPr lang="es-CO" sz="3600" dirty="0" smtClean="0"/>
              <a:t>HALLAZGOS</a:t>
            </a:r>
            <a:endParaRPr lang="es-CO" sz="3600" dirty="0"/>
          </a:p>
        </p:txBody>
      </p:sp>
      <p:sp>
        <p:nvSpPr>
          <p:cNvPr id="3" name="Marcador de contenido 2"/>
          <p:cNvSpPr>
            <a:spLocks noGrp="1"/>
          </p:cNvSpPr>
          <p:nvPr>
            <p:ph idx="1"/>
          </p:nvPr>
        </p:nvSpPr>
        <p:spPr>
          <a:xfrm>
            <a:off x="35496" y="1700808"/>
            <a:ext cx="9071992" cy="5112568"/>
          </a:xfrm>
        </p:spPr>
        <p:txBody>
          <a:bodyPr>
            <a:normAutofit lnSpcReduction="10000"/>
          </a:bodyPr>
          <a:lstStyle/>
          <a:p>
            <a:pPr lvl="0"/>
            <a:r>
              <a:rPr lang="es-CO" dirty="0" smtClean="0"/>
              <a:t>El objetivo </a:t>
            </a:r>
            <a:r>
              <a:rPr lang="es-CO" dirty="0" smtClean="0"/>
              <a:t>inicial centrado en </a:t>
            </a:r>
            <a:r>
              <a:rPr lang="es-CO" dirty="0" smtClean="0"/>
              <a:t>la empresa Carbones El Cerrej</a:t>
            </a:r>
            <a:r>
              <a:rPr lang="es-ES" dirty="0" err="1" smtClean="0"/>
              <a:t>ón</a:t>
            </a:r>
            <a:r>
              <a:rPr lang="es-ES" dirty="0" smtClean="0"/>
              <a:t> no era pertinente porque:</a:t>
            </a:r>
            <a:endParaRPr lang="es-ES" sz="1600" dirty="0" smtClean="0"/>
          </a:p>
          <a:p>
            <a:pPr lvl="0"/>
            <a:endParaRPr lang="es-ES" sz="1600" dirty="0" smtClean="0"/>
          </a:p>
          <a:p>
            <a:pPr lvl="1">
              <a:spcBef>
                <a:spcPts val="0"/>
              </a:spcBef>
            </a:pPr>
            <a:r>
              <a:rPr lang="es-ES" dirty="0" smtClean="0">
                <a:solidFill>
                  <a:srgbClr val="002060"/>
                </a:solidFill>
              </a:rPr>
              <a:t>La empresa y el sector </a:t>
            </a:r>
            <a:r>
              <a:rPr lang="es-ES" dirty="0" smtClean="0">
                <a:solidFill>
                  <a:srgbClr val="002060"/>
                </a:solidFill>
              </a:rPr>
              <a:t>cumplen, como condición de mercado,  normas nacionales e </a:t>
            </a:r>
            <a:r>
              <a:rPr lang="es-ES" dirty="0" smtClean="0">
                <a:solidFill>
                  <a:srgbClr val="002060"/>
                </a:solidFill>
              </a:rPr>
              <a:t>internacionales en materia de garantía de derechos, cosa que no se da en otros sectores </a:t>
            </a:r>
            <a:r>
              <a:rPr lang="es-ES" dirty="0" smtClean="0">
                <a:solidFill>
                  <a:srgbClr val="002060"/>
                </a:solidFill>
              </a:rPr>
              <a:t>productivos de La Guajir</a:t>
            </a:r>
            <a:r>
              <a:rPr lang="es-ES" dirty="0" smtClean="0">
                <a:solidFill>
                  <a:srgbClr val="002060"/>
                </a:solidFill>
              </a:rPr>
              <a:t>a </a:t>
            </a:r>
            <a:r>
              <a:rPr lang="es-ES" dirty="0" smtClean="0">
                <a:solidFill>
                  <a:srgbClr val="002060"/>
                </a:solidFill>
              </a:rPr>
              <a:t>que </a:t>
            </a:r>
            <a:r>
              <a:rPr lang="es-ES" dirty="0" smtClean="0">
                <a:solidFill>
                  <a:srgbClr val="002060"/>
                </a:solidFill>
              </a:rPr>
              <a:t>necesitarían este tipo de proyectos.</a:t>
            </a:r>
            <a:endParaRPr lang="es-ES" sz="1200" dirty="0" smtClean="0">
              <a:solidFill>
                <a:srgbClr val="002060"/>
              </a:solidFill>
            </a:endParaRPr>
          </a:p>
          <a:p>
            <a:pPr lvl="1">
              <a:spcBef>
                <a:spcPts val="0"/>
              </a:spcBef>
            </a:pPr>
            <a:endParaRPr lang="es-ES" sz="1200" dirty="0" smtClean="0">
              <a:solidFill>
                <a:srgbClr val="002060"/>
              </a:solidFill>
            </a:endParaRPr>
          </a:p>
          <a:p>
            <a:pPr lvl="1">
              <a:spcBef>
                <a:spcPts val="0"/>
              </a:spcBef>
            </a:pPr>
            <a:r>
              <a:rPr lang="es-CO" dirty="0" smtClean="0">
                <a:solidFill>
                  <a:srgbClr val="002060"/>
                </a:solidFill>
              </a:rPr>
              <a:t>El gran tamaño de la empresa y el car</a:t>
            </a:r>
            <a:r>
              <a:rPr lang="es-ES" dirty="0" err="1" smtClean="0">
                <a:solidFill>
                  <a:srgbClr val="002060"/>
                </a:solidFill>
              </a:rPr>
              <a:t>ácter</a:t>
            </a:r>
            <a:r>
              <a:rPr lang="es-ES" dirty="0" smtClean="0">
                <a:solidFill>
                  <a:srgbClr val="002060"/>
                </a:solidFill>
              </a:rPr>
              <a:t> internacional del sector llevan a que los conflictos laborales se diriman de manera tripartita a nivel nacional e internacional, por lo que la Subcomisión no se considera el espacio para tramitar dichos conflictos.</a:t>
            </a:r>
            <a:endParaRPr lang="es-CO" dirty="0">
              <a:solidFill>
                <a:srgbClr val="002060"/>
              </a:solidFill>
            </a:endParaRPr>
          </a:p>
        </p:txBody>
      </p:sp>
      <p:sp>
        <p:nvSpPr>
          <p:cNvPr id="5" name="CuadroTexto 4"/>
          <p:cNvSpPr txBox="1"/>
          <p:nvPr/>
        </p:nvSpPr>
        <p:spPr>
          <a:xfrm>
            <a:off x="72008" y="1187460"/>
            <a:ext cx="8964488" cy="430887"/>
          </a:xfrm>
          <a:prstGeom prst="rect">
            <a:avLst/>
          </a:prstGeom>
          <a:noFill/>
        </p:spPr>
        <p:txBody>
          <a:bodyPr wrap="square" rtlCol="0">
            <a:spAutoFit/>
          </a:bodyPr>
          <a:lstStyle/>
          <a:p>
            <a:pPr algn="ctr"/>
            <a:r>
              <a:rPr lang="es-CO" sz="22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2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2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2176445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normAutofit/>
          </a:bodyPr>
          <a:lstStyle/>
          <a:p>
            <a:pPr algn="ctr"/>
            <a:r>
              <a:rPr lang="es-CO" sz="3600" dirty="0" smtClean="0"/>
              <a:t>HALLAZGOS</a:t>
            </a:r>
            <a:endParaRPr lang="es-CO" sz="3600" dirty="0"/>
          </a:p>
        </p:txBody>
      </p:sp>
      <p:sp>
        <p:nvSpPr>
          <p:cNvPr id="3" name="Marcador de contenido 2"/>
          <p:cNvSpPr>
            <a:spLocks noGrp="1"/>
          </p:cNvSpPr>
          <p:nvPr>
            <p:ph idx="1"/>
          </p:nvPr>
        </p:nvSpPr>
        <p:spPr>
          <a:xfrm>
            <a:off x="107504" y="1628800"/>
            <a:ext cx="9036496" cy="5229200"/>
          </a:xfrm>
        </p:spPr>
        <p:txBody>
          <a:bodyPr>
            <a:normAutofit fontScale="92500" lnSpcReduction="10000"/>
          </a:bodyPr>
          <a:lstStyle/>
          <a:p>
            <a:pPr lvl="0"/>
            <a:r>
              <a:rPr lang="es-CO" dirty="0" smtClean="0"/>
              <a:t>El </a:t>
            </a:r>
            <a:r>
              <a:rPr lang="es-ES" dirty="0" smtClean="0"/>
              <a:t>cambio acordado que llevó a incorporar </a:t>
            </a:r>
            <a:r>
              <a:rPr lang="es-ES" dirty="0" smtClean="0"/>
              <a:t>empresas de otros sectores productivos fue pertinente porque:</a:t>
            </a:r>
            <a:endParaRPr lang="es-ES" sz="1300" dirty="0" smtClean="0"/>
          </a:p>
          <a:p>
            <a:pPr lvl="0"/>
            <a:endParaRPr lang="es-ES" sz="1300" dirty="0" smtClean="0"/>
          </a:p>
          <a:p>
            <a:pPr lvl="1">
              <a:spcBef>
                <a:spcPts val="0"/>
              </a:spcBef>
            </a:pPr>
            <a:r>
              <a:rPr lang="es-ES" dirty="0" smtClean="0">
                <a:solidFill>
                  <a:srgbClr val="002060"/>
                </a:solidFill>
              </a:rPr>
              <a:t>El nivel </a:t>
            </a:r>
            <a:r>
              <a:rPr lang="es-ES" dirty="0" smtClean="0">
                <a:solidFill>
                  <a:srgbClr val="002060"/>
                </a:solidFill>
              </a:rPr>
              <a:t>de empleo informal en la Guajira es </a:t>
            </a:r>
            <a:r>
              <a:rPr lang="es-ES" dirty="0" smtClean="0">
                <a:solidFill>
                  <a:srgbClr val="002060"/>
                </a:solidFill>
              </a:rPr>
              <a:t>alto y los </a:t>
            </a:r>
            <a:r>
              <a:rPr lang="es-ES" dirty="0" smtClean="0">
                <a:solidFill>
                  <a:srgbClr val="002060"/>
                </a:solidFill>
              </a:rPr>
              <a:t>ingresos dependen fundamentalmente del sector comercio y servicios además de la actividad </a:t>
            </a:r>
            <a:r>
              <a:rPr lang="es-ES" dirty="0" smtClean="0">
                <a:solidFill>
                  <a:srgbClr val="002060"/>
                </a:solidFill>
              </a:rPr>
              <a:t>minera. Por ello, es importante </a:t>
            </a:r>
            <a:r>
              <a:rPr lang="es-ES" dirty="0" smtClean="0">
                <a:solidFill>
                  <a:srgbClr val="002060"/>
                </a:solidFill>
              </a:rPr>
              <a:t>que la Subcomisión </a:t>
            </a:r>
            <a:r>
              <a:rPr lang="es-ES" dirty="0" smtClean="0">
                <a:solidFill>
                  <a:srgbClr val="002060"/>
                </a:solidFill>
              </a:rPr>
              <a:t>promueva derechos del trabajo, la formalización </a:t>
            </a:r>
            <a:r>
              <a:rPr lang="es-ES" dirty="0" smtClean="0">
                <a:solidFill>
                  <a:srgbClr val="002060"/>
                </a:solidFill>
              </a:rPr>
              <a:t>del empleo, TD, SST, Diálogo social y concertación tripartita. Los productos desarrollados en el componente 1 son claves para esto.</a:t>
            </a:r>
            <a:endParaRPr lang="es-ES" sz="1100" dirty="0" smtClean="0">
              <a:solidFill>
                <a:srgbClr val="002060"/>
              </a:solidFill>
            </a:endParaRPr>
          </a:p>
          <a:p>
            <a:pPr lvl="1">
              <a:spcBef>
                <a:spcPts val="0"/>
              </a:spcBef>
            </a:pPr>
            <a:endParaRPr lang="es-ES" sz="1100" dirty="0">
              <a:solidFill>
                <a:srgbClr val="002060"/>
              </a:solidFill>
            </a:endParaRPr>
          </a:p>
          <a:p>
            <a:pPr lvl="1">
              <a:spcBef>
                <a:spcPts val="0"/>
              </a:spcBef>
            </a:pPr>
            <a:r>
              <a:rPr lang="es-ES" dirty="0" smtClean="0">
                <a:solidFill>
                  <a:srgbClr val="002060"/>
                </a:solidFill>
              </a:rPr>
              <a:t>La región debe impulsar otro tipo de actividades productivas que la hagan menos dependiente de la minería (vulnerable al mercado internacional). Los productos desarrollados en el componente 1 son pertinentes porque abordaron otros sectores además de la minería.</a:t>
            </a:r>
            <a:endParaRPr lang="es-CO" dirty="0">
              <a:solidFill>
                <a:srgbClr val="002060"/>
              </a:solidFill>
            </a:endParaRPr>
          </a:p>
        </p:txBody>
      </p:sp>
      <p:sp>
        <p:nvSpPr>
          <p:cNvPr id="5" name="CuadroTexto 4"/>
          <p:cNvSpPr txBox="1"/>
          <p:nvPr/>
        </p:nvSpPr>
        <p:spPr>
          <a:xfrm>
            <a:off x="107504" y="1115452"/>
            <a:ext cx="8964488" cy="415498"/>
          </a:xfrm>
          <a:prstGeom prst="rect">
            <a:avLst/>
          </a:prstGeom>
          <a:noFill/>
        </p:spPr>
        <p:txBody>
          <a:bodyPr wrap="square" rtlCol="0">
            <a:spAutoFit/>
          </a:bodyPr>
          <a:lstStyle/>
          <a:p>
            <a:pPr algn="ctr"/>
            <a:r>
              <a:rPr lang="es-CO" sz="21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1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1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0296630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normAutofit/>
          </a:bodyPr>
          <a:lstStyle/>
          <a:p>
            <a:pPr algn="ctr"/>
            <a:r>
              <a:rPr lang="es-CO" sz="3600" dirty="0" smtClean="0"/>
              <a:t>HALLAZGOS</a:t>
            </a:r>
            <a:endParaRPr lang="es-CO" sz="3600" dirty="0"/>
          </a:p>
        </p:txBody>
      </p:sp>
      <p:sp>
        <p:nvSpPr>
          <p:cNvPr id="3" name="Marcador de contenido 2"/>
          <p:cNvSpPr>
            <a:spLocks noGrp="1"/>
          </p:cNvSpPr>
          <p:nvPr>
            <p:ph idx="1"/>
          </p:nvPr>
        </p:nvSpPr>
        <p:spPr>
          <a:xfrm>
            <a:off x="35496" y="1696834"/>
            <a:ext cx="8999984" cy="5161166"/>
          </a:xfrm>
        </p:spPr>
        <p:txBody>
          <a:bodyPr>
            <a:normAutofit fontScale="92500" lnSpcReduction="10000"/>
          </a:bodyPr>
          <a:lstStyle/>
          <a:p>
            <a:pPr>
              <a:spcBef>
                <a:spcPts val="0"/>
              </a:spcBef>
            </a:pPr>
            <a:r>
              <a:rPr lang="es-CO" dirty="0"/>
              <a:t>El resultado de contribuir al proceso de fortalecimiento de la capacidad institucional de la Subcomisión (Componente 1), se considera pertinente </a:t>
            </a:r>
            <a:r>
              <a:rPr lang="es-CO" dirty="0" smtClean="0"/>
              <a:t>porque:</a:t>
            </a:r>
            <a:endParaRPr lang="es-CO" sz="1300" dirty="0" smtClean="0"/>
          </a:p>
          <a:p>
            <a:pPr>
              <a:spcBef>
                <a:spcPts val="0"/>
              </a:spcBef>
            </a:pPr>
            <a:endParaRPr lang="es-ES" sz="1300" dirty="0" smtClean="0"/>
          </a:p>
          <a:p>
            <a:pPr lvl="1">
              <a:spcBef>
                <a:spcPts val="0"/>
              </a:spcBef>
            </a:pPr>
            <a:r>
              <a:rPr lang="es-ES" dirty="0" smtClean="0">
                <a:solidFill>
                  <a:srgbClr val="002060"/>
                </a:solidFill>
              </a:rPr>
              <a:t>Fortaleció las capacidades de los miembros de la Subcomisión en temas como TD, negociación y resolución de conflictos y SST, necesarios para cumplir su función como miembros.</a:t>
            </a:r>
            <a:endParaRPr lang="es-ES" sz="1300" dirty="0" smtClean="0">
              <a:solidFill>
                <a:srgbClr val="002060"/>
              </a:solidFill>
            </a:endParaRPr>
          </a:p>
          <a:p>
            <a:pPr lvl="1">
              <a:spcBef>
                <a:spcPts val="0"/>
              </a:spcBef>
            </a:pPr>
            <a:endParaRPr lang="es-ES" sz="1300" dirty="0">
              <a:solidFill>
                <a:srgbClr val="002060"/>
              </a:solidFill>
            </a:endParaRPr>
          </a:p>
          <a:p>
            <a:pPr lvl="1">
              <a:spcBef>
                <a:spcPts val="0"/>
              </a:spcBef>
            </a:pPr>
            <a:r>
              <a:rPr lang="es-ES" dirty="0" smtClean="0">
                <a:solidFill>
                  <a:srgbClr val="002060"/>
                </a:solidFill>
              </a:rPr>
              <a:t>Deja herramientas importantes que de ser usadas serán relevantes para la misión de la Subcomisión.</a:t>
            </a:r>
            <a:endParaRPr lang="es-ES" sz="1300" dirty="0" smtClean="0">
              <a:solidFill>
                <a:srgbClr val="002060"/>
              </a:solidFill>
            </a:endParaRPr>
          </a:p>
          <a:p>
            <a:pPr lvl="1">
              <a:spcBef>
                <a:spcPts val="0"/>
              </a:spcBef>
            </a:pPr>
            <a:endParaRPr lang="es-ES" sz="1300" dirty="0">
              <a:solidFill>
                <a:srgbClr val="002060"/>
              </a:solidFill>
            </a:endParaRPr>
          </a:p>
          <a:p>
            <a:pPr lvl="1">
              <a:spcBef>
                <a:spcPts val="0"/>
              </a:spcBef>
            </a:pPr>
            <a:r>
              <a:rPr lang="es-ES" dirty="0" smtClean="0">
                <a:solidFill>
                  <a:srgbClr val="002060"/>
                </a:solidFill>
              </a:rPr>
              <a:t>Personas de varias empresas y formadores del SENA conocen y manejan ahora la metodología SCORE (módulo 1 y 5) y pueden responder a las necesidades de fortalecimiento de las micro y PYME (mayoría de empresas en La Guajira).</a:t>
            </a:r>
            <a:endParaRPr lang="es-CO" dirty="0">
              <a:solidFill>
                <a:srgbClr val="002060"/>
              </a:solidFill>
            </a:endParaRPr>
          </a:p>
        </p:txBody>
      </p:sp>
      <p:sp>
        <p:nvSpPr>
          <p:cNvPr id="5" name="CuadroTexto 4"/>
          <p:cNvSpPr txBox="1"/>
          <p:nvPr/>
        </p:nvSpPr>
        <p:spPr>
          <a:xfrm>
            <a:off x="144016" y="1187460"/>
            <a:ext cx="8964488" cy="400110"/>
          </a:xfrm>
          <a:prstGeom prst="rect">
            <a:avLst/>
          </a:prstGeom>
          <a:noFill/>
        </p:spPr>
        <p:txBody>
          <a:bodyPr wrap="square" rtlCol="0">
            <a:spAutoFit/>
          </a:bodyPr>
          <a:lstStyle/>
          <a:p>
            <a:pPr algn="ctr"/>
            <a:r>
              <a:rPr lang="es-CO" sz="20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0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0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3177890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0" y="1628800"/>
            <a:ext cx="9144000" cy="5229200"/>
          </a:xfrm>
        </p:spPr>
        <p:txBody>
          <a:bodyPr>
            <a:normAutofit fontScale="92500" lnSpcReduction="20000"/>
          </a:bodyPr>
          <a:lstStyle/>
          <a:p>
            <a:pPr lvl="0"/>
            <a:r>
              <a:rPr lang="es-CO" dirty="0"/>
              <a:t>El Componente 2 del Proyecto relacionado con la aplicación de la metodología SCORE en las empresas fue pertinente, tanto para las empresas contratistas de Carbones El Cerrejón, como para las de otros sectores productivos, </a:t>
            </a:r>
            <a:r>
              <a:rPr lang="es-CO" dirty="0" smtClean="0"/>
              <a:t>porque:</a:t>
            </a:r>
            <a:endParaRPr lang="es-CO" sz="1300" dirty="0" smtClean="0"/>
          </a:p>
          <a:p>
            <a:pPr>
              <a:spcBef>
                <a:spcPts val="0"/>
              </a:spcBef>
            </a:pPr>
            <a:endParaRPr lang="es-ES" sz="1300" dirty="0" smtClean="0"/>
          </a:p>
          <a:p>
            <a:pPr lvl="1">
              <a:spcBef>
                <a:spcPts val="0"/>
              </a:spcBef>
            </a:pPr>
            <a:r>
              <a:rPr lang="es-ES" dirty="0" smtClean="0">
                <a:solidFill>
                  <a:srgbClr val="002060"/>
                </a:solidFill>
              </a:rPr>
              <a:t>La metodología ayudó a la necesidad de las empresas de cumplir las normas relacionadas con seguridad y salud en el trabajo y la necesidad de mejorar las condiciones de productividad en las empresas donde se aplicó.</a:t>
            </a:r>
          </a:p>
          <a:p>
            <a:pPr lvl="1">
              <a:spcBef>
                <a:spcPts val="0"/>
              </a:spcBef>
            </a:pPr>
            <a:endParaRPr lang="es-ES" dirty="0">
              <a:solidFill>
                <a:srgbClr val="002060"/>
              </a:solidFill>
            </a:endParaRPr>
          </a:p>
          <a:p>
            <a:pPr lvl="1">
              <a:spcBef>
                <a:spcPts val="0"/>
              </a:spcBef>
            </a:pPr>
            <a:r>
              <a:rPr lang="es-ES" dirty="0" smtClean="0">
                <a:solidFill>
                  <a:srgbClr val="002060"/>
                </a:solidFill>
              </a:rPr>
              <a:t>Se adapta a cualquier tipo de empresa.</a:t>
            </a:r>
          </a:p>
          <a:p>
            <a:pPr lvl="1">
              <a:spcBef>
                <a:spcPts val="0"/>
              </a:spcBef>
            </a:pPr>
            <a:endParaRPr lang="es-ES" dirty="0">
              <a:solidFill>
                <a:srgbClr val="002060"/>
              </a:solidFill>
            </a:endParaRPr>
          </a:p>
          <a:p>
            <a:pPr lvl="1">
              <a:spcBef>
                <a:spcPts val="0"/>
              </a:spcBef>
            </a:pPr>
            <a:r>
              <a:rPr lang="es-ES" dirty="0" smtClean="0">
                <a:solidFill>
                  <a:srgbClr val="002060"/>
                </a:solidFill>
              </a:rPr>
              <a:t>Se acopla muy bien a las necesidades de los gestores del SENA </a:t>
            </a:r>
            <a:r>
              <a:rPr lang="es-CO" dirty="0">
                <a:solidFill>
                  <a:srgbClr val="002060"/>
                </a:solidFill>
              </a:rPr>
              <a:t>de los programas de Apoyo al Emprendimiento y de Fortalecimiento Empresarial para cumplir con su función de formación, acompañamiento y asistencia a las </a:t>
            </a:r>
            <a:r>
              <a:rPr lang="es-CO" dirty="0" smtClean="0">
                <a:solidFill>
                  <a:srgbClr val="002060"/>
                </a:solidFill>
              </a:rPr>
              <a:t>empresas</a:t>
            </a:r>
            <a:r>
              <a:rPr lang="es-ES_tradnl" dirty="0" smtClean="0"/>
              <a:t>.</a:t>
            </a:r>
          </a:p>
          <a:p>
            <a:pPr lvl="1"/>
            <a:endParaRPr lang="es-ES_tradnl" dirty="0"/>
          </a:p>
        </p:txBody>
      </p:sp>
      <p:sp>
        <p:nvSpPr>
          <p:cNvPr id="5" name="CuadroTexto 4"/>
          <p:cNvSpPr txBox="1"/>
          <p:nvPr/>
        </p:nvSpPr>
        <p:spPr>
          <a:xfrm>
            <a:off x="0" y="1156682"/>
            <a:ext cx="8964488" cy="400110"/>
          </a:xfrm>
          <a:prstGeom prst="rect">
            <a:avLst/>
          </a:prstGeom>
          <a:noFill/>
        </p:spPr>
        <p:txBody>
          <a:bodyPr wrap="square" rtlCol="0">
            <a:spAutoFit/>
          </a:bodyPr>
          <a:lstStyle/>
          <a:p>
            <a:pPr algn="ctr"/>
            <a:r>
              <a:rPr lang="es-CO" sz="20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0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0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747168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72008" y="1772816"/>
            <a:ext cx="8892480" cy="4968552"/>
          </a:xfrm>
        </p:spPr>
        <p:txBody>
          <a:bodyPr>
            <a:normAutofit/>
          </a:bodyPr>
          <a:lstStyle/>
          <a:p>
            <a:pPr lvl="1">
              <a:spcBef>
                <a:spcPts val="0"/>
              </a:spcBef>
            </a:pPr>
            <a:r>
              <a:rPr lang="es-CO" dirty="0" smtClean="0">
                <a:solidFill>
                  <a:srgbClr val="002060"/>
                </a:solidFill>
              </a:rPr>
              <a:t>La </a:t>
            </a:r>
            <a:r>
              <a:rPr lang="es-CO" dirty="0">
                <a:solidFill>
                  <a:srgbClr val="002060"/>
                </a:solidFill>
              </a:rPr>
              <a:t>implementación con formadores del SENA responde a una necesidad de las empresas de contar con una asesoría comprometida.</a:t>
            </a:r>
            <a:endParaRPr lang="es-ES" sz="1400" dirty="0">
              <a:solidFill>
                <a:srgbClr val="002060"/>
              </a:solidFill>
            </a:endParaRPr>
          </a:p>
          <a:p>
            <a:pPr lvl="1">
              <a:spcBef>
                <a:spcPts val="0"/>
              </a:spcBef>
            </a:pPr>
            <a:endParaRPr lang="es-ES" sz="1400" dirty="0" smtClean="0">
              <a:solidFill>
                <a:srgbClr val="002060"/>
              </a:solidFill>
            </a:endParaRPr>
          </a:p>
          <a:p>
            <a:pPr lvl="1">
              <a:spcBef>
                <a:spcPts val="0"/>
              </a:spcBef>
            </a:pPr>
            <a:r>
              <a:rPr lang="es-ES" dirty="0" smtClean="0">
                <a:solidFill>
                  <a:srgbClr val="002060"/>
                </a:solidFill>
              </a:rPr>
              <a:t>Suplió </a:t>
            </a:r>
            <a:r>
              <a:rPr lang="es-ES" dirty="0">
                <a:solidFill>
                  <a:srgbClr val="002060"/>
                </a:solidFill>
              </a:rPr>
              <a:t>una necesidad: en la región no hay acceso para sectores productivos diferentes a carbón y gas a este tipo de metodologías y no hay consultores privados que las desarrollen</a:t>
            </a:r>
            <a:r>
              <a:rPr lang="es-ES" dirty="0" smtClean="0">
                <a:solidFill>
                  <a:srgbClr val="002060"/>
                </a:solidFill>
              </a:rPr>
              <a:t>.</a:t>
            </a:r>
            <a:endParaRPr lang="es-ES" sz="1400" dirty="0" smtClean="0">
              <a:solidFill>
                <a:srgbClr val="002060"/>
              </a:solidFill>
            </a:endParaRPr>
          </a:p>
          <a:p>
            <a:pPr lvl="1">
              <a:spcBef>
                <a:spcPts val="0"/>
              </a:spcBef>
            </a:pPr>
            <a:endParaRPr lang="es-ES" sz="1400" dirty="0">
              <a:solidFill>
                <a:srgbClr val="002060"/>
              </a:solidFill>
            </a:endParaRPr>
          </a:p>
          <a:p>
            <a:pPr lvl="1">
              <a:spcBef>
                <a:spcPts val="0"/>
              </a:spcBef>
            </a:pPr>
            <a:r>
              <a:rPr lang="es-ES_tradnl" dirty="0" smtClean="0">
                <a:solidFill>
                  <a:srgbClr val="002060"/>
                </a:solidFill>
              </a:rPr>
              <a:t>Es una </a:t>
            </a:r>
            <a:r>
              <a:rPr lang="es-ES_tradnl" dirty="0" err="1" smtClean="0">
                <a:solidFill>
                  <a:srgbClr val="002060"/>
                </a:solidFill>
              </a:rPr>
              <a:t>metodolog</a:t>
            </a:r>
            <a:r>
              <a:rPr lang="es-ES" dirty="0" err="1" smtClean="0">
                <a:solidFill>
                  <a:srgbClr val="002060"/>
                </a:solidFill>
              </a:rPr>
              <a:t>ía</a:t>
            </a:r>
            <a:r>
              <a:rPr lang="es-ES" dirty="0" smtClean="0">
                <a:solidFill>
                  <a:srgbClr val="002060"/>
                </a:solidFill>
              </a:rPr>
              <a:t> </a:t>
            </a:r>
            <a:r>
              <a:rPr lang="es-ES" dirty="0" smtClean="0">
                <a:solidFill>
                  <a:srgbClr val="002060"/>
                </a:solidFill>
              </a:rPr>
              <a:t>que fortalece la SST de forma didáctica, participativa </a:t>
            </a:r>
            <a:r>
              <a:rPr lang="es-ES" dirty="0" smtClean="0">
                <a:solidFill>
                  <a:srgbClr val="002060"/>
                </a:solidFill>
              </a:rPr>
              <a:t>y amigable que entienden tanto los formadores como los trabajadores y empresarios.</a:t>
            </a:r>
            <a:endParaRPr lang="es-ES_tradnl" dirty="0">
              <a:solidFill>
                <a:srgbClr val="002060"/>
              </a:solidFill>
            </a:endParaRPr>
          </a:p>
        </p:txBody>
      </p:sp>
      <p:sp>
        <p:nvSpPr>
          <p:cNvPr id="5" name="CuadroTexto 4"/>
          <p:cNvSpPr txBox="1"/>
          <p:nvPr/>
        </p:nvSpPr>
        <p:spPr>
          <a:xfrm>
            <a:off x="72008" y="1187460"/>
            <a:ext cx="8964488" cy="400110"/>
          </a:xfrm>
          <a:prstGeom prst="rect">
            <a:avLst/>
          </a:prstGeom>
          <a:noFill/>
        </p:spPr>
        <p:txBody>
          <a:bodyPr wrap="square" rtlCol="0">
            <a:spAutoFit/>
          </a:bodyPr>
          <a:lstStyle/>
          <a:p>
            <a:pPr algn="ctr"/>
            <a:r>
              <a:rPr lang="es-CO" sz="20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0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0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5223554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72008" y="1700808"/>
            <a:ext cx="8964488" cy="5040560"/>
          </a:xfrm>
        </p:spPr>
        <p:txBody>
          <a:bodyPr>
            <a:normAutofit/>
          </a:bodyPr>
          <a:lstStyle/>
          <a:p>
            <a:pPr lvl="0">
              <a:spcBef>
                <a:spcPts val="0"/>
              </a:spcBef>
            </a:pPr>
            <a:r>
              <a:rPr lang="es-CO" dirty="0"/>
              <a:t>El resultado de mejorar las prácticas de seguridad y salud en el trabajo y el desarrollo productivo (Componente 2), fue pertinente porque en las empresas donde se aplicó la metodología SCORE se logró: </a:t>
            </a:r>
            <a:endParaRPr lang="es-CO" sz="1500" dirty="0" smtClean="0"/>
          </a:p>
          <a:p>
            <a:pPr>
              <a:spcBef>
                <a:spcPts val="0"/>
              </a:spcBef>
            </a:pPr>
            <a:endParaRPr lang="es-ES" sz="1500" dirty="0" smtClean="0"/>
          </a:p>
          <a:p>
            <a:pPr lvl="1">
              <a:spcBef>
                <a:spcPts val="0"/>
              </a:spcBef>
            </a:pPr>
            <a:r>
              <a:rPr lang="es-ES" dirty="0">
                <a:solidFill>
                  <a:srgbClr val="002060"/>
                </a:solidFill>
              </a:rPr>
              <a:t>Mejorar las relaciones labores entre dueños de las empresas, gerentes, administrativos y trabajadores </a:t>
            </a:r>
            <a:endParaRPr lang="es-ES" sz="1200" dirty="0" smtClean="0">
              <a:solidFill>
                <a:srgbClr val="002060"/>
              </a:solidFill>
            </a:endParaRPr>
          </a:p>
          <a:p>
            <a:pPr lvl="1">
              <a:spcBef>
                <a:spcPts val="0"/>
              </a:spcBef>
            </a:pPr>
            <a:endParaRPr lang="es-ES" sz="1200" dirty="0">
              <a:solidFill>
                <a:srgbClr val="002060"/>
              </a:solidFill>
            </a:endParaRPr>
          </a:p>
          <a:p>
            <a:pPr lvl="1">
              <a:spcBef>
                <a:spcPts val="0"/>
              </a:spcBef>
            </a:pPr>
            <a:r>
              <a:rPr lang="es-ES" dirty="0">
                <a:solidFill>
                  <a:srgbClr val="002060"/>
                </a:solidFill>
              </a:rPr>
              <a:t>Mejorar las condiciones de seguridad y salud </a:t>
            </a:r>
            <a:r>
              <a:rPr lang="es-ES" dirty="0" smtClean="0">
                <a:solidFill>
                  <a:srgbClr val="002060"/>
                </a:solidFill>
              </a:rPr>
              <a:t>laboral</a:t>
            </a:r>
            <a:endParaRPr lang="es-ES" sz="1200" dirty="0" smtClean="0">
              <a:solidFill>
                <a:srgbClr val="002060"/>
              </a:solidFill>
            </a:endParaRPr>
          </a:p>
          <a:p>
            <a:pPr lvl="1">
              <a:spcBef>
                <a:spcPts val="0"/>
              </a:spcBef>
            </a:pPr>
            <a:endParaRPr lang="es-ES" sz="1200" dirty="0">
              <a:solidFill>
                <a:srgbClr val="002060"/>
              </a:solidFill>
            </a:endParaRPr>
          </a:p>
          <a:p>
            <a:pPr lvl="1">
              <a:spcBef>
                <a:spcPts val="0"/>
              </a:spcBef>
            </a:pPr>
            <a:r>
              <a:rPr lang="es-ES" dirty="0">
                <a:solidFill>
                  <a:srgbClr val="002060"/>
                </a:solidFill>
              </a:rPr>
              <a:t>Mejorar condiciones de productividad en las empresas </a:t>
            </a:r>
            <a:r>
              <a:rPr lang="es-ES" dirty="0" smtClean="0">
                <a:solidFill>
                  <a:srgbClr val="002060"/>
                </a:solidFill>
              </a:rPr>
              <a:t>empresas en La Guajira).</a:t>
            </a:r>
            <a:endParaRPr lang="es-CO" dirty="0">
              <a:solidFill>
                <a:srgbClr val="002060"/>
              </a:solidFill>
            </a:endParaRPr>
          </a:p>
        </p:txBody>
      </p:sp>
      <p:sp>
        <p:nvSpPr>
          <p:cNvPr id="5" name="CuadroTexto 4"/>
          <p:cNvSpPr txBox="1"/>
          <p:nvPr/>
        </p:nvSpPr>
        <p:spPr>
          <a:xfrm>
            <a:off x="0" y="1242521"/>
            <a:ext cx="8964488" cy="400110"/>
          </a:xfrm>
          <a:prstGeom prst="rect">
            <a:avLst/>
          </a:prstGeom>
          <a:noFill/>
        </p:spPr>
        <p:txBody>
          <a:bodyPr wrap="square" rtlCol="0">
            <a:spAutoFit/>
          </a:bodyPr>
          <a:lstStyle/>
          <a:p>
            <a:pPr algn="ctr"/>
            <a:r>
              <a:rPr lang="es-CO" sz="20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0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0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2009758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692696"/>
            <a:ext cx="8229600" cy="1066800"/>
          </a:xfrm>
        </p:spPr>
        <p:txBody>
          <a:bodyPr>
            <a:normAutofit fontScale="90000"/>
          </a:bodyPr>
          <a:lstStyle/>
          <a:p>
            <a:r>
              <a:rPr lang="es-ES" b="1" dirty="0" smtClean="0"/>
              <a:t>El Proyecto:</a:t>
            </a:r>
            <a:r>
              <a:rPr lang="es-CO" sz="3100" dirty="0"/>
              <a:t>“Salud Ocupacional y Seguridad y di</a:t>
            </a:r>
            <a:r>
              <a:rPr lang="es-ES" sz="3100" dirty="0" err="1"/>
              <a:t>álogo</a:t>
            </a:r>
            <a:r>
              <a:rPr lang="es-ES" sz="3100" dirty="0"/>
              <a:t> social en el sector minero en Colombia</a:t>
            </a:r>
            <a:r>
              <a:rPr lang="es-ES" sz="3100" dirty="0" smtClean="0"/>
              <a:t>”</a:t>
            </a:r>
            <a:endParaRPr lang="es-CO" b="1" dirty="0"/>
          </a:p>
        </p:txBody>
      </p:sp>
      <p:sp>
        <p:nvSpPr>
          <p:cNvPr id="3" name="2 Marcador de contenido"/>
          <p:cNvSpPr>
            <a:spLocks noGrp="1"/>
          </p:cNvSpPr>
          <p:nvPr>
            <p:ph idx="1"/>
          </p:nvPr>
        </p:nvSpPr>
        <p:spPr/>
        <p:txBody>
          <a:bodyPr>
            <a:normAutofit fontScale="92500"/>
          </a:bodyPr>
          <a:lstStyle/>
          <a:p>
            <a:r>
              <a:rPr lang="es-CO" dirty="0"/>
              <a:t> </a:t>
            </a:r>
            <a:r>
              <a:rPr lang="es-ES" dirty="0" smtClean="0">
                <a:solidFill>
                  <a:schemeClr val="bg2">
                    <a:lumMod val="50000"/>
                  </a:schemeClr>
                </a:solidFill>
              </a:rPr>
              <a:t>Duración</a:t>
            </a:r>
            <a:r>
              <a:rPr lang="es-ES" dirty="0" smtClean="0"/>
              <a:t>: 2,9 </a:t>
            </a:r>
            <a:r>
              <a:rPr lang="es-ES" dirty="0" smtClean="0"/>
              <a:t>años</a:t>
            </a:r>
          </a:p>
          <a:p>
            <a:r>
              <a:rPr lang="es-ES" sz="2800" dirty="0">
                <a:solidFill>
                  <a:schemeClr val="tx1"/>
                </a:solidFill>
              </a:rPr>
              <a:t> </a:t>
            </a:r>
            <a:r>
              <a:rPr lang="es-ES" sz="2800" dirty="0" smtClean="0">
                <a:solidFill>
                  <a:schemeClr val="bg2">
                    <a:lumMod val="50000"/>
                  </a:schemeClr>
                </a:solidFill>
              </a:rPr>
              <a:t>Terminación</a:t>
            </a:r>
            <a:r>
              <a:rPr lang="es-ES" sz="2800" dirty="0">
                <a:solidFill>
                  <a:schemeClr val="tx1"/>
                </a:solidFill>
              </a:rPr>
              <a:t>: Dic – 2015</a:t>
            </a:r>
          </a:p>
          <a:p>
            <a:pPr lvl="1"/>
            <a:endParaRPr lang="es-ES" dirty="0"/>
          </a:p>
          <a:p>
            <a:r>
              <a:rPr lang="es-CO" dirty="0" smtClean="0">
                <a:solidFill>
                  <a:schemeClr val="bg2">
                    <a:lumMod val="50000"/>
                  </a:schemeClr>
                </a:solidFill>
              </a:rPr>
              <a:t>Objetivo</a:t>
            </a:r>
            <a:r>
              <a:rPr lang="es-CO" dirty="0" smtClean="0"/>
              <a:t>: </a:t>
            </a:r>
            <a:r>
              <a:rPr lang="es-CO" dirty="0"/>
              <a:t>fortalecer la capacidad institucional para promover el respeto de los principios y derechos fundamentales en el trabajo, las prácticas de seguridad y salud laboral y condiciones de trabajo, y el desarrollo productivo en el sector de la minería (carbón, gas, sal) en el departamento de La Guajira en </a:t>
            </a:r>
            <a:r>
              <a:rPr lang="es-CO" dirty="0" smtClean="0"/>
              <a:t>Colombi</a:t>
            </a:r>
            <a:r>
              <a:rPr lang="es-CO" dirty="0"/>
              <a:t>a</a:t>
            </a:r>
          </a:p>
        </p:txBody>
      </p:sp>
    </p:spTree>
    <p:extLst>
      <p:ext uri="{BB962C8B-B14F-4D97-AF65-F5344CB8AC3E}">
        <p14:creationId xmlns:p14="http://schemas.microsoft.com/office/powerpoint/2010/main" val="347432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72008" y="1628800"/>
            <a:ext cx="8964488" cy="4968552"/>
          </a:xfrm>
        </p:spPr>
        <p:txBody>
          <a:bodyPr>
            <a:normAutofit/>
          </a:bodyPr>
          <a:lstStyle/>
          <a:p>
            <a:pPr lvl="0"/>
            <a:r>
              <a:rPr lang="es-CO" dirty="0"/>
              <a:t>El </a:t>
            </a:r>
            <a:r>
              <a:rPr lang="es-ES" dirty="0" smtClean="0"/>
              <a:t>proyecto </a:t>
            </a:r>
            <a:r>
              <a:rPr lang="es-CO" dirty="0"/>
              <a:t>proyecto está relacionado estratégicamente de manera directa con dos proyectos de la OIT en Colombia: “Fortalecimiento de los espacios institucionales de diálogo social y la participación tripartita de los actores sociales a nivel departamental en Colombia” realizado de junio del 2013 a abril del 2015 y el “Programa SCORE Colombia” que se viene realizando desde el </a:t>
            </a:r>
            <a:r>
              <a:rPr lang="es-CO" dirty="0" smtClean="0"/>
              <a:t>2010 y </a:t>
            </a:r>
            <a:r>
              <a:rPr lang="es-CO" dirty="0" smtClean="0"/>
              <a:t>cuyo objetivo </a:t>
            </a:r>
            <a:r>
              <a:rPr lang="es-CO" dirty="0" smtClean="0"/>
              <a:t>en </a:t>
            </a:r>
            <a:r>
              <a:rPr lang="es-CO" dirty="0"/>
              <a:t>esta segunda fase es crear e implementar un modelo para la provisión sostenible de la metodología en el país</a:t>
            </a:r>
            <a:r>
              <a:rPr lang="es-ES_tradnl" dirty="0"/>
              <a:t> </a:t>
            </a:r>
            <a:endParaRPr lang="es-CO" dirty="0"/>
          </a:p>
        </p:txBody>
      </p:sp>
      <p:sp>
        <p:nvSpPr>
          <p:cNvPr id="5" name="CuadroTexto 4"/>
          <p:cNvSpPr txBox="1"/>
          <p:nvPr/>
        </p:nvSpPr>
        <p:spPr>
          <a:xfrm>
            <a:off x="0" y="1187460"/>
            <a:ext cx="8964488" cy="400110"/>
          </a:xfrm>
          <a:prstGeom prst="rect">
            <a:avLst/>
          </a:prstGeom>
          <a:noFill/>
        </p:spPr>
        <p:txBody>
          <a:bodyPr wrap="square" rtlCol="0">
            <a:spAutoFit/>
          </a:bodyPr>
          <a:lstStyle/>
          <a:p>
            <a:pPr algn="ctr"/>
            <a:r>
              <a:rPr lang="es-CO" sz="2000" b="1" i="1" u="sng" dirty="0" smtClean="0">
                <a:solidFill>
                  <a:schemeClr val="accent4"/>
                </a:solidFill>
                <a:latin typeface="+mj-lt"/>
                <a:ea typeface="Batang" panose="02030600000101010101" pitchFamily="18" charset="-127"/>
                <a:cs typeface="Aharoni" panose="02010803020104030203" pitchFamily="2" charset="-79"/>
              </a:rPr>
              <a:t>PERTINENCIA Y COHERENCIA ESTRAT</a:t>
            </a:r>
            <a:r>
              <a:rPr lang="es-ES" sz="2000" b="1" i="1" u="sng" dirty="0" smtClean="0">
                <a:solidFill>
                  <a:schemeClr val="accent4"/>
                </a:solidFill>
                <a:latin typeface="+mj-lt"/>
                <a:ea typeface="Batang" panose="02030600000101010101" pitchFamily="18" charset="-127"/>
                <a:cs typeface="Aharoni" panose="02010803020104030203" pitchFamily="2" charset="-79"/>
              </a:rPr>
              <a:t>ÉGICA DE LA INTERVENCIÓN</a:t>
            </a:r>
            <a:endParaRPr lang="es-CO" sz="20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976810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44016" y="1772816"/>
            <a:ext cx="8820472" cy="4536504"/>
          </a:xfrm>
        </p:spPr>
        <p:txBody>
          <a:bodyPr>
            <a:normAutofit lnSpcReduction="10000"/>
          </a:bodyPr>
          <a:lstStyle/>
          <a:p>
            <a:pPr lvl="0">
              <a:spcBef>
                <a:spcPts val="0"/>
              </a:spcBef>
            </a:pPr>
            <a:r>
              <a:rPr lang="es-CO" dirty="0"/>
              <a:t>El </a:t>
            </a:r>
            <a:r>
              <a:rPr lang="es-CO" dirty="0" smtClean="0"/>
              <a:t>cambio </a:t>
            </a:r>
            <a:r>
              <a:rPr lang="es-CO" dirty="0" smtClean="0"/>
              <a:t>para ampliarse a otros sectores productivos fue </a:t>
            </a:r>
            <a:r>
              <a:rPr lang="es-CO" dirty="0" smtClean="0"/>
              <a:t>v</a:t>
            </a:r>
            <a:r>
              <a:rPr lang="es-ES" dirty="0" err="1" smtClean="0"/>
              <a:t>álido</a:t>
            </a:r>
            <a:r>
              <a:rPr lang="es-ES" dirty="0" smtClean="0"/>
              <a:t> pues </a:t>
            </a:r>
            <a:r>
              <a:rPr lang="es-CO" dirty="0"/>
              <a:t>fortalece el rol que debe cumplir la Subcomisión en la región para todos los sectores productivos existentes. </a:t>
            </a:r>
            <a:endParaRPr lang="es-CO" sz="1400" dirty="0"/>
          </a:p>
          <a:p>
            <a:pPr lvl="0">
              <a:spcBef>
                <a:spcPts val="0"/>
              </a:spcBef>
            </a:pPr>
            <a:endParaRPr lang="es-CO" sz="1400" dirty="0" smtClean="0"/>
          </a:p>
          <a:p>
            <a:pPr lvl="0">
              <a:spcBef>
                <a:spcPts val="0"/>
              </a:spcBef>
            </a:pPr>
            <a:r>
              <a:rPr lang="es-CO" dirty="0" smtClean="0"/>
              <a:t>La aplicaci</a:t>
            </a:r>
            <a:r>
              <a:rPr lang="es-ES" dirty="0" err="1" smtClean="0"/>
              <a:t>ón</a:t>
            </a:r>
            <a:r>
              <a:rPr lang="es-ES" dirty="0" smtClean="0"/>
              <a:t> de SCORE </a:t>
            </a:r>
            <a:r>
              <a:rPr lang="es-ES" dirty="0" smtClean="0"/>
              <a:t>demostró </a:t>
            </a:r>
            <a:r>
              <a:rPr lang="es-ES" dirty="0" smtClean="0"/>
              <a:t>que es válida para todo tipo de empresas y que es una </a:t>
            </a:r>
            <a:r>
              <a:rPr lang="es-CO" dirty="0"/>
              <a:t>metodología válida y adaptable para el SENA en tanto es aplicable en su labor de Acompañamiento a Emprendimientos y de Fortalecimiento Empresarial.</a:t>
            </a:r>
            <a:r>
              <a:rPr lang="es-ES_tradnl" dirty="0"/>
              <a:t> </a:t>
            </a:r>
            <a:endParaRPr lang="es-CO" dirty="0" smtClean="0"/>
          </a:p>
        </p:txBody>
      </p:sp>
      <p:sp>
        <p:nvSpPr>
          <p:cNvPr id="5" name="CuadroTexto 4"/>
          <p:cNvSpPr txBox="1"/>
          <p:nvPr/>
        </p:nvSpPr>
        <p:spPr>
          <a:xfrm>
            <a:off x="0" y="1196752"/>
            <a:ext cx="8964488" cy="430887"/>
          </a:xfrm>
          <a:prstGeom prst="rect">
            <a:avLst/>
          </a:prstGeom>
          <a:noFill/>
        </p:spPr>
        <p:txBody>
          <a:bodyPr wrap="square" rtlCol="0">
            <a:spAutoFit/>
          </a:bodyPr>
          <a:lstStyle/>
          <a:p>
            <a:pPr algn="ctr"/>
            <a:r>
              <a:rPr lang="es-ES" sz="2200" b="1" i="1" u="sng" dirty="0" smtClean="0">
                <a:solidFill>
                  <a:schemeClr val="accent4"/>
                </a:solidFill>
                <a:latin typeface="+mj-lt"/>
                <a:ea typeface="Batang" panose="02030600000101010101" pitchFamily="18" charset="-127"/>
                <a:cs typeface="Aharoni" panose="02010803020104030203" pitchFamily="2" charset="-79"/>
              </a:rPr>
              <a:t>VALIDEZ (foco en M&amp;E)</a:t>
            </a:r>
            <a:endParaRPr lang="es-CO" sz="22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9159740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07504" y="1700808"/>
            <a:ext cx="8928992" cy="4968552"/>
          </a:xfrm>
        </p:spPr>
        <p:txBody>
          <a:bodyPr>
            <a:normAutofit fontScale="92500" lnSpcReduction="20000"/>
          </a:bodyPr>
          <a:lstStyle/>
          <a:p>
            <a:pPr lvl="0">
              <a:lnSpc>
                <a:spcPct val="110000"/>
              </a:lnSpc>
              <a:spcBef>
                <a:spcPts val="0"/>
              </a:spcBef>
            </a:pPr>
            <a:r>
              <a:rPr lang="es-ES" dirty="0" smtClean="0"/>
              <a:t>La aplicación de los módulos 1 y 5 de SCORE muestran que:</a:t>
            </a:r>
            <a:endParaRPr lang="es-CO" sz="1500" dirty="0" smtClean="0"/>
          </a:p>
          <a:p>
            <a:pPr>
              <a:lnSpc>
                <a:spcPct val="110000"/>
              </a:lnSpc>
              <a:spcBef>
                <a:spcPts val="0"/>
              </a:spcBef>
            </a:pPr>
            <a:endParaRPr lang="es-ES" sz="1500" dirty="0" smtClean="0"/>
          </a:p>
          <a:p>
            <a:pPr lvl="1">
              <a:lnSpc>
                <a:spcPct val="110000"/>
              </a:lnSpc>
              <a:spcBef>
                <a:spcPts val="0"/>
              </a:spcBef>
            </a:pPr>
            <a:r>
              <a:rPr lang="es-ES" dirty="0" smtClean="0">
                <a:solidFill>
                  <a:srgbClr val="002060"/>
                </a:solidFill>
              </a:rPr>
              <a:t>La metodología funciona aplicando el primer módulo como básico y los demás como opcionales según los objetivos.</a:t>
            </a:r>
          </a:p>
          <a:p>
            <a:pPr lvl="1">
              <a:lnSpc>
                <a:spcPct val="110000"/>
              </a:lnSpc>
              <a:spcBef>
                <a:spcPts val="0"/>
              </a:spcBef>
            </a:pPr>
            <a:endParaRPr lang="es-ES" dirty="0" smtClean="0">
              <a:solidFill>
                <a:srgbClr val="002060"/>
              </a:solidFill>
            </a:endParaRPr>
          </a:p>
          <a:p>
            <a:pPr lvl="1">
              <a:lnSpc>
                <a:spcPct val="110000"/>
              </a:lnSpc>
              <a:spcBef>
                <a:spcPts val="0"/>
              </a:spcBef>
            </a:pPr>
            <a:r>
              <a:rPr lang="es-ES" dirty="0" smtClean="0">
                <a:solidFill>
                  <a:srgbClr val="002060"/>
                </a:solidFill>
              </a:rPr>
              <a:t>Cada módulo permite conseguir cambios importantes en las </a:t>
            </a:r>
            <a:r>
              <a:rPr lang="es-ES" dirty="0" smtClean="0">
                <a:solidFill>
                  <a:srgbClr val="002060"/>
                </a:solidFill>
              </a:rPr>
              <a:t>empresas.</a:t>
            </a:r>
            <a:endParaRPr lang="es-ES" dirty="0" smtClean="0">
              <a:solidFill>
                <a:srgbClr val="002060"/>
              </a:solidFill>
            </a:endParaRPr>
          </a:p>
          <a:p>
            <a:pPr lvl="1">
              <a:lnSpc>
                <a:spcPct val="110000"/>
              </a:lnSpc>
              <a:spcBef>
                <a:spcPts val="0"/>
              </a:spcBef>
            </a:pPr>
            <a:endParaRPr lang="es-ES" dirty="0" smtClean="0">
              <a:solidFill>
                <a:srgbClr val="002060"/>
              </a:solidFill>
            </a:endParaRPr>
          </a:p>
          <a:p>
            <a:pPr lvl="1">
              <a:lnSpc>
                <a:spcPct val="110000"/>
              </a:lnSpc>
              <a:spcBef>
                <a:spcPts val="0"/>
              </a:spcBef>
            </a:pPr>
            <a:r>
              <a:rPr lang="es-ES" dirty="0" smtClean="0">
                <a:solidFill>
                  <a:srgbClr val="002060"/>
                </a:solidFill>
              </a:rPr>
              <a:t>El módulo 5 permite conseguir cambios </a:t>
            </a:r>
            <a:r>
              <a:rPr lang="es-CO" dirty="0">
                <a:solidFill>
                  <a:srgbClr val="002060"/>
                </a:solidFill>
              </a:rPr>
              <a:t>efectivos en las condiciones de SST de las empresas. Pero se percibió la necesidad de una inducción adicional de 2 días sobre conocimientos básicos de SST a los formadores capacitados con el Proyecto, tal como se hizo, para potenciar los logros de este Módulo</a:t>
            </a:r>
            <a:r>
              <a:rPr lang="es-CO" dirty="0"/>
              <a:t>. </a:t>
            </a:r>
          </a:p>
        </p:txBody>
      </p:sp>
      <p:sp>
        <p:nvSpPr>
          <p:cNvPr id="5" name="CuadroTexto 4"/>
          <p:cNvSpPr txBox="1"/>
          <p:nvPr/>
        </p:nvSpPr>
        <p:spPr>
          <a:xfrm>
            <a:off x="0" y="1156682"/>
            <a:ext cx="8964488" cy="430887"/>
          </a:xfrm>
          <a:prstGeom prst="rect">
            <a:avLst/>
          </a:prstGeom>
          <a:noFill/>
        </p:spPr>
        <p:txBody>
          <a:bodyPr wrap="square" rtlCol="0">
            <a:spAutoFit/>
          </a:bodyPr>
          <a:lstStyle/>
          <a:p>
            <a:pPr algn="ctr"/>
            <a:r>
              <a:rPr lang="es-ES" sz="2200" b="1" i="1" u="sng" dirty="0" smtClean="0">
                <a:solidFill>
                  <a:schemeClr val="accent4"/>
                </a:solidFill>
                <a:latin typeface="+mj-lt"/>
                <a:ea typeface="Batang" panose="02030600000101010101" pitchFamily="18" charset="-127"/>
                <a:cs typeface="Aharoni" panose="02010803020104030203" pitchFamily="2" charset="-79"/>
              </a:rPr>
              <a:t>VALIDEZ (foco en M&amp;E)</a:t>
            </a:r>
            <a:endParaRPr lang="es-CO" sz="22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5111337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79512" y="1881500"/>
            <a:ext cx="8820472" cy="3779748"/>
          </a:xfrm>
        </p:spPr>
        <p:txBody>
          <a:bodyPr>
            <a:normAutofit/>
          </a:bodyPr>
          <a:lstStyle/>
          <a:p>
            <a:pPr lvl="0"/>
            <a:r>
              <a:rPr lang="es-CO" dirty="0">
                <a:solidFill>
                  <a:srgbClr val="002060"/>
                </a:solidFill>
              </a:rPr>
              <a:t>La incorporación de una coordinación de campo en el Proyecto, por parte de los proveedores de la metodología SCORE y la intervención directa de la Coordinación Nacional en la realización de los productos del componente 1, permitió un monitoreo apropiado y útil para conseguir las metas propuestas. </a:t>
            </a:r>
            <a:endParaRPr lang="es-ES_tradnl" dirty="0">
              <a:solidFill>
                <a:srgbClr val="002060"/>
              </a:solidFill>
            </a:endParaRPr>
          </a:p>
        </p:txBody>
      </p:sp>
      <p:sp>
        <p:nvSpPr>
          <p:cNvPr id="5" name="CuadroTexto 4"/>
          <p:cNvSpPr txBox="1"/>
          <p:nvPr/>
        </p:nvSpPr>
        <p:spPr>
          <a:xfrm>
            <a:off x="0" y="1268760"/>
            <a:ext cx="8964488" cy="430887"/>
          </a:xfrm>
          <a:prstGeom prst="rect">
            <a:avLst/>
          </a:prstGeom>
          <a:noFill/>
        </p:spPr>
        <p:txBody>
          <a:bodyPr wrap="square" rtlCol="0">
            <a:spAutoFit/>
          </a:bodyPr>
          <a:lstStyle/>
          <a:p>
            <a:pPr algn="ctr"/>
            <a:r>
              <a:rPr lang="es-ES" sz="2200" b="1" i="1" u="sng" dirty="0" smtClean="0">
                <a:solidFill>
                  <a:schemeClr val="accent4"/>
                </a:solidFill>
                <a:latin typeface="+mj-lt"/>
                <a:ea typeface="Batang" panose="02030600000101010101" pitchFamily="18" charset="-127"/>
                <a:cs typeface="Aharoni" panose="02010803020104030203" pitchFamily="2" charset="-79"/>
              </a:rPr>
              <a:t>VALIDEZ (foco en M&amp;E)</a:t>
            </a:r>
            <a:endParaRPr lang="es-CO" sz="22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5330118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07504" y="1772816"/>
            <a:ext cx="8856984" cy="5040560"/>
          </a:xfrm>
        </p:spPr>
        <p:txBody>
          <a:bodyPr>
            <a:normAutofit fontScale="92500" lnSpcReduction="20000"/>
          </a:bodyPr>
          <a:lstStyle/>
          <a:p>
            <a:pPr lvl="0">
              <a:lnSpc>
                <a:spcPct val="110000"/>
              </a:lnSpc>
              <a:spcBef>
                <a:spcPts val="0"/>
              </a:spcBef>
            </a:pPr>
            <a:r>
              <a:rPr lang="es-ES" dirty="0" smtClean="0"/>
              <a:t>Se cumplió con los resultados y productos esperados en el componente 1</a:t>
            </a:r>
            <a:r>
              <a:rPr lang="es-ES" dirty="0" smtClean="0"/>
              <a:t>:</a:t>
            </a:r>
          </a:p>
          <a:p>
            <a:pPr lvl="0">
              <a:lnSpc>
                <a:spcPct val="110000"/>
              </a:lnSpc>
              <a:spcBef>
                <a:spcPts val="0"/>
              </a:spcBef>
            </a:pPr>
            <a:endParaRPr lang="es-ES" sz="1100" dirty="0" smtClean="0"/>
          </a:p>
          <a:p>
            <a:pPr lvl="1">
              <a:lnSpc>
                <a:spcPct val="110000"/>
              </a:lnSpc>
              <a:spcBef>
                <a:spcPts val="0"/>
              </a:spcBef>
            </a:pPr>
            <a:r>
              <a:rPr lang="es-ES" dirty="0" smtClean="0">
                <a:solidFill>
                  <a:srgbClr val="002060"/>
                </a:solidFill>
              </a:rPr>
              <a:t>Diagnóstico </a:t>
            </a:r>
            <a:r>
              <a:rPr lang="es-ES" dirty="0" smtClean="0">
                <a:solidFill>
                  <a:srgbClr val="002060"/>
                </a:solidFill>
              </a:rPr>
              <a:t>sobre relaciones laborales</a:t>
            </a:r>
          </a:p>
          <a:p>
            <a:pPr lvl="1">
              <a:lnSpc>
                <a:spcPct val="110000"/>
              </a:lnSpc>
              <a:spcBef>
                <a:spcPts val="0"/>
              </a:spcBef>
            </a:pPr>
            <a:r>
              <a:rPr lang="es-ES" dirty="0" smtClean="0">
                <a:solidFill>
                  <a:srgbClr val="002060"/>
                </a:solidFill>
              </a:rPr>
              <a:t>Capacitación y asistencia técnica para la prevención y resolución de conflictos</a:t>
            </a:r>
          </a:p>
          <a:p>
            <a:pPr lvl="1">
              <a:lnSpc>
                <a:spcPct val="110000"/>
              </a:lnSpc>
              <a:spcBef>
                <a:spcPts val="0"/>
              </a:spcBef>
            </a:pPr>
            <a:r>
              <a:rPr lang="es-ES" dirty="0" smtClean="0">
                <a:solidFill>
                  <a:srgbClr val="002060"/>
                </a:solidFill>
              </a:rPr>
              <a:t>Difusión de los derechos de SST</a:t>
            </a:r>
          </a:p>
          <a:p>
            <a:pPr lvl="1">
              <a:lnSpc>
                <a:spcPct val="110000"/>
              </a:lnSpc>
              <a:spcBef>
                <a:spcPts val="0"/>
              </a:spcBef>
            </a:pPr>
            <a:r>
              <a:rPr lang="es-ES" dirty="0" smtClean="0">
                <a:solidFill>
                  <a:srgbClr val="002060"/>
                </a:solidFill>
              </a:rPr>
              <a:t>Manual de TD como estrategia para mejorar las relaciones laborales.</a:t>
            </a:r>
            <a:endParaRPr lang="es-ES" sz="1300" dirty="0" smtClean="0">
              <a:solidFill>
                <a:srgbClr val="002060"/>
              </a:solidFill>
            </a:endParaRPr>
          </a:p>
          <a:p>
            <a:pPr>
              <a:lnSpc>
                <a:spcPct val="110000"/>
              </a:lnSpc>
              <a:spcBef>
                <a:spcPts val="0"/>
              </a:spcBef>
            </a:pPr>
            <a:endParaRPr lang="es-ES" sz="1300" dirty="0"/>
          </a:p>
          <a:p>
            <a:pPr>
              <a:lnSpc>
                <a:spcPct val="110000"/>
              </a:lnSpc>
              <a:spcBef>
                <a:spcPts val="0"/>
              </a:spcBef>
            </a:pPr>
            <a:r>
              <a:rPr lang="es-CO" dirty="0"/>
              <a:t>Con base en la trangulaci</a:t>
            </a:r>
            <a:r>
              <a:rPr lang="es-ES" dirty="0" err="1"/>
              <a:t>ón</a:t>
            </a:r>
            <a:r>
              <a:rPr lang="es-ES" dirty="0"/>
              <a:t> de las entrevistas </a:t>
            </a:r>
            <a:r>
              <a:rPr lang="es-ES" dirty="0" smtClean="0"/>
              <a:t>y encuestas realizadas, </a:t>
            </a:r>
            <a:r>
              <a:rPr lang="es-CO" dirty="0" smtClean="0"/>
              <a:t>se </a:t>
            </a:r>
            <a:r>
              <a:rPr lang="es-CO" dirty="0"/>
              <a:t>considera que el nivel de calidad de los productos desarrollados </a:t>
            </a:r>
            <a:r>
              <a:rPr lang="es-CO" dirty="0" smtClean="0"/>
              <a:t>en el </a:t>
            </a:r>
            <a:r>
              <a:rPr lang="es-CO" dirty="0"/>
              <a:t>Componente 1 es aceptable, y se realizaron con el acuerdo de la Subcomisión y la participación de sus miembros.  </a:t>
            </a:r>
            <a:endParaRPr lang="es-ES_tradnl" dirty="0"/>
          </a:p>
        </p:txBody>
      </p:sp>
      <p:sp>
        <p:nvSpPr>
          <p:cNvPr id="5" name="CuadroTexto 4"/>
          <p:cNvSpPr txBox="1"/>
          <p:nvPr/>
        </p:nvSpPr>
        <p:spPr>
          <a:xfrm>
            <a:off x="0" y="1197913"/>
            <a:ext cx="8964488" cy="430887"/>
          </a:xfrm>
          <a:prstGeom prst="rect">
            <a:avLst/>
          </a:prstGeom>
          <a:noFill/>
        </p:spPr>
        <p:txBody>
          <a:bodyPr wrap="square" rtlCol="0">
            <a:spAutoFit/>
          </a:bodyPr>
          <a:lstStyle/>
          <a:p>
            <a:pPr algn="ctr"/>
            <a:r>
              <a:rPr lang="es-ES" sz="2200" b="1" i="1" u="sng" dirty="0" smtClean="0">
                <a:solidFill>
                  <a:schemeClr val="accent4"/>
                </a:solidFill>
                <a:latin typeface="+mj-lt"/>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mj-lt"/>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1846593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35496" y="1525434"/>
            <a:ext cx="9073008" cy="5215934"/>
          </a:xfrm>
        </p:spPr>
        <p:txBody>
          <a:bodyPr>
            <a:normAutofit fontScale="85000" lnSpcReduction="20000"/>
          </a:bodyPr>
          <a:lstStyle/>
          <a:p>
            <a:pPr lvl="0">
              <a:lnSpc>
                <a:spcPct val="110000"/>
              </a:lnSpc>
              <a:spcBef>
                <a:spcPts val="0"/>
              </a:spcBef>
            </a:pPr>
            <a:r>
              <a:rPr lang="es-ES" dirty="0" smtClean="0"/>
              <a:t>A pesar del fortalecimiento de las capacidades individuales de los miembros de la Subcomisión, se considera que el tiempo y las estrategias no fueron suficientes para</a:t>
            </a:r>
            <a:r>
              <a:rPr lang="es-ES" dirty="0" smtClean="0"/>
              <a:t>:</a:t>
            </a:r>
            <a:endParaRPr lang="es-ES" sz="1300" dirty="0" smtClean="0"/>
          </a:p>
          <a:p>
            <a:pPr lvl="0">
              <a:lnSpc>
                <a:spcPct val="110000"/>
              </a:lnSpc>
              <a:spcBef>
                <a:spcPts val="0"/>
              </a:spcBef>
            </a:pPr>
            <a:endParaRPr lang="es-ES" sz="1300" dirty="0" smtClean="0"/>
          </a:p>
          <a:p>
            <a:pPr lvl="1">
              <a:lnSpc>
                <a:spcPct val="110000"/>
              </a:lnSpc>
              <a:spcBef>
                <a:spcPts val="0"/>
              </a:spcBef>
            </a:pPr>
            <a:r>
              <a:rPr lang="es-CO" dirty="0" smtClean="0">
                <a:solidFill>
                  <a:srgbClr val="002060"/>
                </a:solidFill>
              </a:rPr>
              <a:t>Fortalecer </a:t>
            </a:r>
            <a:r>
              <a:rPr lang="es-CO" dirty="0">
                <a:solidFill>
                  <a:srgbClr val="002060"/>
                </a:solidFill>
              </a:rPr>
              <a:t>la participación tripartita en la Subcomisión </a:t>
            </a:r>
            <a:endParaRPr lang="es-ES_tradnl" dirty="0">
              <a:solidFill>
                <a:srgbClr val="002060"/>
              </a:solidFill>
            </a:endParaRPr>
          </a:p>
          <a:p>
            <a:pPr lvl="1">
              <a:lnSpc>
                <a:spcPct val="110000"/>
              </a:lnSpc>
              <a:spcBef>
                <a:spcPts val="0"/>
              </a:spcBef>
            </a:pPr>
            <a:r>
              <a:rPr lang="es-CO" dirty="0" smtClean="0">
                <a:solidFill>
                  <a:srgbClr val="002060"/>
                </a:solidFill>
              </a:rPr>
              <a:t>Incorporar </a:t>
            </a:r>
            <a:r>
              <a:rPr lang="es-CO" dirty="0">
                <a:solidFill>
                  <a:srgbClr val="002060"/>
                </a:solidFill>
              </a:rPr>
              <a:t>las herramientas desarrolladas por el Componente 1 del Proyecto como parte de la Política Pública de Trabajo Decente </a:t>
            </a:r>
            <a:r>
              <a:rPr lang="es-CO" dirty="0" smtClean="0">
                <a:solidFill>
                  <a:srgbClr val="002060"/>
                </a:solidFill>
              </a:rPr>
              <a:t>impulsada por </a:t>
            </a:r>
            <a:r>
              <a:rPr lang="es-CO" dirty="0">
                <a:solidFill>
                  <a:srgbClr val="002060"/>
                </a:solidFill>
              </a:rPr>
              <a:t>la Subcomisión en el Departamento y los Municipios.   </a:t>
            </a:r>
            <a:endParaRPr lang="es-CO" dirty="0" smtClean="0">
              <a:solidFill>
                <a:srgbClr val="002060"/>
              </a:solidFill>
            </a:endParaRPr>
          </a:p>
          <a:p>
            <a:pPr lvl="1">
              <a:lnSpc>
                <a:spcPct val="110000"/>
              </a:lnSpc>
              <a:spcBef>
                <a:spcPts val="0"/>
              </a:spcBef>
            </a:pPr>
            <a:r>
              <a:rPr lang="es-CO" dirty="0" smtClean="0">
                <a:solidFill>
                  <a:srgbClr val="002060"/>
                </a:solidFill>
              </a:rPr>
              <a:t>Promover </a:t>
            </a:r>
            <a:r>
              <a:rPr lang="es-CO" dirty="0">
                <a:solidFill>
                  <a:srgbClr val="002060"/>
                </a:solidFill>
              </a:rPr>
              <a:t>la aplicación de la metodología SCORE en las empresas como parte de la Política Pública de TD del Departamento y de los Municipios. </a:t>
            </a:r>
            <a:endParaRPr lang="es-ES_tradnl" dirty="0">
              <a:solidFill>
                <a:srgbClr val="002060"/>
              </a:solidFill>
            </a:endParaRPr>
          </a:p>
          <a:p>
            <a:pPr lvl="1">
              <a:lnSpc>
                <a:spcPct val="110000"/>
              </a:lnSpc>
              <a:spcBef>
                <a:spcPts val="0"/>
              </a:spcBef>
            </a:pPr>
            <a:r>
              <a:rPr lang="es-CO" dirty="0" smtClean="0">
                <a:solidFill>
                  <a:srgbClr val="002060"/>
                </a:solidFill>
              </a:rPr>
              <a:t>Visibilizar </a:t>
            </a:r>
            <a:r>
              <a:rPr lang="es-CO" dirty="0">
                <a:solidFill>
                  <a:srgbClr val="002060"/>
                </a:solidFill>
              </a:rPr>
              <a:t>y </a:t>
            </a:r>
            <a:r>
              <a:rPr lang="es-CO" dirty="0" smtClean="0">
                <a:solidFill>
                  <a:srgbClr val="002060"/>
                </a:solidFill>
              </a:rPr>
              <a:t>posicionar </a:t>
            </a:r>
            <a:r>
              <a:rPr lang="es-CO" dirty="0">
                <a:solidFill>
                  <a:srgbClr val="002060"/>
                </a:solidFill>
              </a:rPr>
              <a:t>la </a:t>
            </a:r>
            <a:r>
              <a:rPr lang="es-CO" dirty="0" smtClean="0">
                <a:solidFill>
                  <a:srgbClr val="002060"/>
                </a:solidFill>
              </a:rPr>
              <a:t>Subcomisión, </a:t>
            </a:r>
            <a:r>
              <a:rPr lang="es-CO" dirty="0">
                <a:solidFill>
                  <a:srgbClr val="002060"/>
                </a:solidFill>
              </a:rPr>
              <a:t>empoderar su rol en la región y generar mayor confianza de los sectores productivos en su desempeño</a:t>
            </a:r>
            <a:r>
              <a:rPr lang="es-CO" dirty="0" smtClean="0">
                <a:solidFill>
                  <a:srgbClr val="002060"/>
                </a:solidFill>
              </a:rPr>
              <a:t>.</a:t>
            </a:r>
            <a:endParaRPr lang="es-ES_tradnl" dirty="0">
              <a:solidFill>
                <a:srgbClr val="002060"/>
              </a:solidFill>
            </a:endParaRPr>
          </a:p>
          <a:p>
            <a:pPr lvl="1">
              <a:lnSpc>
                <a:spcPct val="110000"/>
              </a:lnSpc>
              <a:spcBef>
                <a:spcPts val="0"/>
              </a:spcBef>
            </a:pPr>
            <a:r>
              <a:rPr lang="es-CO" dirty="0" smtClean="0">
                <a:solidFill>
                  <a:srgbClr val="002060"/>
                </a:solidFill>
              </a:rPr>
              <a:t>Institucionalizar en </a:t>
            </a:r>
            <a:r>
              <a:rPr lang="es-CO" dirty="0">
                <a:solidFill>
                  <a:srgbClr val="002060"/>
                </a:solidFill>
              </a:rPr>
              <a:t>la Dirección Territorial del Ministerio del Trabajo </a:t>
            </a:r>
            <a:r>
              <a:rPr lang="es-CO" dirty="0" smtClean="0">
                <a:solidFill>
                  <a:srgbClr val="002060"/>
                </a:solidFill>
              </a:rPr>
              <a:t>una </a:t>
            </a:r>
            <a:r>
              <a:rPr lang="es-CO" dirty="0">
                <a:solidFill>
                  <a:srgbClr val="002060"/>
                </a:solidFill>
              </a:rPr>
              <a:t>Secretaría Técnica para la Subcomisión</a:t>
            </a:r>
            <a:r>
              <a:rPr lang="es-CO" dirty="0" smtClean="0">
                <a:solidFill>
                  <a:srgbClr val="002060"/>
                </a:solidFill>
              </a:rPr>
              <a:t>.</a:t>
            </a:r>
            <a:endParaRPr lang="es-ES_tradnl" dirty="0">
              <a:solidFill>
                <a:srgbClr val="002060"/>
              </a:solidFill>
            </a:endParaRPr>
          </a:p>
        </p:txBody>
      </p:sp>
      <p:sp>
        <p:nvSpPr>
          <p:cNvPr id="5" name="CuadroTexto 4"/>
          <p:cNvSpPr txBox="1"/>
          <p:nvPr/>
        </p:nvSpPr>
        <p:spPr>
          <a:xfrm>
            <a:off x="0" y="1115452"/>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20978722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679430"/>
          </a:xfrm>
        </p:spPr>
        <p:txBody>
          <a:bodyPr>
            <a:normAutofit/>
          </a:bodyPr>
          <a:lstStyle/>
          <a:p>
            <a:pPr algn="ctr"/>
            <a:r>
              <a:rPr lang="es-CO" sz="3600" dirty="0" smtClean="0"/>
              <a:t>HALLAZGOS</a:t>
            </a:r>
            <a:endParaRPr lang="es-CO" sz="3600" dirty="0"/>
          </a:p>
        </p:txBody>
      </p:sp>
      <p:sp>
        <p:nvSpPr>
          <p:cNvPr id="3" name="Marcador de contenido 2"/>
          <p:cNvSpPr>
            <a:spLocks noGrp="1"/>
          </p:cNvSpPr>
          <p:nvPr>
            <p:ph idx="1"/>
          </p:nvPr>
        </p:nvSpPr>
        <p:spPr>
          <a:xfrm>
            <a:off x="251520" y="1480810"/>
            <a:ext cx="8568952" cy="5188550"/>
          </a:xfrm>
        </p:spPr>
        <p:txBody>
          <a:bodyPr>
            <a:noAutofit/>
          </a:bodyPr>
          <a:lstStyle/>
          <a:p>
            <a:pPr lvl="0">
              <a:spcBef>
                <a:spcPts val="0"/>
              </a:spcBef>
            </a:pPr>
            <a:r>
              <a:rPr lang="es-CO" dirty="0"/>
              <a:t>El proyecto cumplió con los resultados y productos esperados en el Componente 2</a:t>
            </a:r>
            <a:r>
              <a:rPr lang="es-ES_tradnl" dirty="0"/>
              <a:t> </a:t>
            </a:r>
            <a:r>
              <a:rPr lang="es-ES_tradnl" dirty="0" smtClean="0"/>
              <a:t>mediante la </a:t>
            </a:r>
            <a:r>
              <a:rPr lang="es-ES_tradnl" dirty="0" err="1" smtClean="0"/>
              <a:t>metodolog</a:t>
            </a:r>
            <a:r>
              <a:rPr lang="es-ES" dirty="0" err="1" smtClean="0"/>
              <a:t>ía</a:t>
            </a:r>
            <a:r>
              <a:rPr lang="es-ES" dirty="0" smtClean="0"/>
              <a:t> SCORE en cuanto a</a:t>
            </a:r>
            <a:r>
              <a:rPr lang="es-ES" dirty="0" smtClean="0"/>
              <a:t>:</a:t>
            </a:r>
            <a:endParaRPr lang="es-ES" sz="1400" dirty="0" smtClean="0"/>
          </a:p>
          <a:p>
            <a:pPr marL="109728" lvl="0" indent="0">
              <a:spcBef>
                <a:spcPts val="0"/>
              </a:spcBef>
              <a:buNone/>
            </a:pPr>
            <a:endParaRPr lang="es-ES" sz="1400" dirty="0" smtClean="0"/>
          </a:p>
          <a:p>
            <a:pPr lvl="1">
              <a:spcBef>
                <a:spcPts val="0"/>
              </a:spcBef>
            </a:pPr>
            <a:r>
              <a:rPr lang="es-CO" sz="2400" dirty="0" smtClean="0">
                <a:solidFill>
                  <a:srgbClr val="002060"/>
                </a:solidFill>
              </a:rPr>
              <a:t>Formaci</a:t>
            </a:r>
            <a:r>
              <a:rPr lang="es-ES" sz="2400" dirty="0" err="1" smtClean="0">
                <a:solidFill>
                  <a:srgbClr val="002060"/>
                </a:solidFill>
              </a:rPr>
              <a:t>ón</a:t>
            </a:r>
            <a:r>
              <a:rPr lang="es-ES" sz="2400" dirty="0" smtClean="0">
                <a:solidFill>
                  <a:srgbClr val="002060"/>
                </a:solidFill>
              </a:rPr>
              <a:t> de formadores</a:t>
            </a:r>
          </a:p>
          <a:p>
            <a:pPr lvl="1">
              <a:spcBef>
                <a:spcPts val="0"/>
              </a:spcBef>
            </a:pPr>
            <a:r>
              <a:rPr lang="es-ES" sz="2400" dirty="0" smtClean="0">
                <a:solidFill>
                  <a:srgbClr val="002060"/>
                </a:solidFill>
              </a:rPr>
              <a:t>Capacitación y asistencia de los formadores a las empresas contratistas</a:t>
            </a:r>
          </a:p>
          <a:p>
            <a:pPr lvl="1">
              <a:spcBef>
                <a:spcPts val="0"/>
              </a:spcBef>
            </a:pPr>
            <a:r>
              <a:rPr lang="es-ES" sz="2400" dirty="0" smtClean="0">
                <a:solidFill>
                  <a:srgbClr val="002060"/>
                </a:solidFill>
              </a:rPr>
              <a:t>Planes de mejora realizados en las empresas</a:t>
            </a:r>
          </a:p>
          <a:p>
            <a:pPr lvl="1">
              <a:spcBef>
                <a:spcPts val="0"/>
              </a:spcBef>
            </a:pPr>
            <a:r>
              <a:rPr lang="es-ES" sz="2400" dirty="0" smtClean="0">
                <a:solidFill>
                  <a:srgbClr val="002060"/>
                </a:solidFill>
              </a:rPr>
              <a:t>Set de </a:t>
            </a:r>
            <a:r>
              <a:rPr lang="es-ES" sz="2400" dirty="0" smtClean="0">
                <a:solidFill>
                  <a:srgbClr val="002060"/>
                </a:solidFill>
              </a:rPr>
              <a:t>herramientas </a:t>
            </a:r>
            <a:endParaRPr lang="es-ES" sz="2400" dirty="0" smtClean="0">
              <a:solidFill>
                <a:srgbClr val="002060"/>
              </a:solidFill>
            </a:endParaRPr>
          </a:p>
          <a:p>
            <a:pPr lvl="1">
              <a:spcBef>
                <a:spcPts val="0"/>
              </a:spcBef>
            </a:pPr>
            <a:r>
              <a:rPr lang="es-ES" sz="2400" dirty="0" smtClean="0">
                <a:solidFill>
                  <a:srgbClr val="002060"/>
                </a:solidFill>
              </a:rPr>
              <a:t>Metodología y </a:t>
            </a:r>
            <a:r>
              <a:rPr lang="es-ES" sz="2400" dirty="0">
                <a:solidFill>
                  <a:srgbClr val="002060"/>
                </a:solidFill>
              </a:rPr>
              <a:t>estudio de caso para replicar la experiencia</a:t>
            </a:r>
          </a:p>
          <a:p>
            <a:pPr lvl="1">
              <a:spcBef>
                <a:spcPts val="0"/>
              </a:spcBef>
            </a:pPr>
            <a:r>
              <a:rPr lang="es-ES" sz="2400" dirty="0">
                <a:solidFill>
                  <a:srgbClr val="002060"/>
                </a:solidFill>
              </a:rPr>
              <a:t>Acto público a nivel </a:t>
            </a:r>
            <a:r>
              <a:rPr lang="es-ES" sz="2400" dirty="0" smtClean="0">
                <a:solidFill>
                  <a:srgbClr val="002060"/>
                </a:solidFill>
              </a:rPr>
              <a:t>nacional como punto de referencia para </a:t>
            </a:r>
            <a:r>
              <a:rPr lang="es-ES" sz="2400" dirty="0">
                <a:solidFill>
                  <a:srgbClr val="002060"/>
                </a:solidFill>
              </a:rPr>
              <a:t>otras regiones. </a:t>
            </a:r>
          </a:p>
        </p:txBody>
      </p:sp>
      <p:sp>
        <p:nvSpPr>
          <p:cNvPr id="5" name="CuadroTexto 4"/>
          <p:cNvSpPr txBox="1"/>
          <p:nvPr/>
        </p:nvSpPr>
        <p:spPr>
          <a:xfrm>
            <a:off x="0" y="980728"/>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30805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251520" y="1741458"/>
            <a:ext cx="8568952" cy="4927902"/>
          </a:xfrm>
        </p:spPr>
        <p:txBody>
          <a:bodyPr>
            <a:normAutofit fontScale="92500" lnSpcReduction="10000"/>
          </a:bodyPr>
          <a:lstStyle/>
          <a:p>
            <a:pPr>
              <a:spcBef>
                <a:spcPts val="0"/>
              </a:spcBef>
            </a:pPr>
            <a:r>
              <a:rPr lang="es-ES" dirty="0"/>
              <a:t>Las empresas que aplicaron SCORE estaban muy satisfechas con </a:t>
            </a:r>
            <a:r>
              <a:rPr lang="es-CO" dirty="0"/>
              <a:t>los talleres, la aplicación en las empresas, el tiempo de formación y aplicación, la flexibilidad de la metodología para hacer ajustes, las herramientas, la utilidad, carácter innovador y los formadores. </a:t>
            </a:r>
            <a:endParaRPr lang="es-CO" sz="1300" dirty="0"/>
          </a:p>
          <a:p>
            <a:pPr lvl="0">
              <a:spcBef>
                <a:spcPts val="0"/>
              </a:spcBef>
            </a:pPr>
            <a:endParaRPr lang="es-CO" sz="1300" dirty="0" smtClean="0"/>
          </a:p>
          <a:p>
            <a:pPr lvl="0">
              <a:spcBef>
                <a:spcPts val="0"/>
              </a:spcBef>
            </a:pPr>
            <a:r>
              <a:rPr lang="es-CO" dirty="0" smtClean="0"/>
              <a:t>Los cambios </a:t>
            </a:r>
            <a:r>
              <a:rPr lang="es-CO" dirty="0" smtClean="0"/>
              <a:t>m</a:t>
            </a:r>
            <a:r>
              <a:rPr lang="es-ES" dirty="0" err="1" smtClean="0"/>
              <a:t>ás</a:t>
            </a:r>
            <a:r>
              <a:rPr lang="es-ES" dirty="0" smtClean="0"/>
              <a:t> significativos generados </a:t>
            </a:r>
            <a:r>
              <a:rPr lang="es-ES" dirty="0" smtClean="0"/>
              <a:t>en las empresas fueron:</a:t>
            </a:r>
            <a:endParaRPr lang="es-ES" dirty="0" smtClean="0"/>
          </a:p>
          <a:p>
            <a:pPr lvl="1">
              <a:spcBef>
                <a:spcPts val="0"/>
              </a:spcBef>
            </a:pPr>
            <a:r>
              <a:rPr lang="es-ES" dirty="0" smtClean="0">
                <a:solidFill>
                  <a:srgbClr val="002060"/>
                </a:solidFill>
              </a:rPr>
              <a:t>Cambios en conocimientos de las personas formadas y quienes participaron en su aplicación en las empresas</a:t>
            </a:r>
            <a:endParaRPr lang="es-ES" dirty="0" smtClean="0">
              <a:solidFill>
                <a:srgbClr val="002060"/>
              </a:solidFill>
            </a:endParaRPr>
          </a:p>
          <a:p>
            <a:pPr lvl="1">
              <a:spcBef>
                <a:spcPts val="0"/>
              </a:spcBef>
            </a:pPr>
            <a:r>
              <a:rPr lang="es-ES" dirty="0" smtClean="0">
                <a:solidFill>
                  <a:srgbClr val="002060"/>
                </a:solidFill>
              </a:rPr>
              <a:t>Cambios en las relaciones laborales (96% de las personas encuestadas)</a:t>
            </a:r>
            <a:endParaRPr lang="es-ES" dirty="0" smtClean="0">
              <a:solidFill>
                <a:srgbClr val="002060"/>
              </a:solidFill>
            </a:endParaRPr>
          </a:p>
          <a:p>
            <a:pPr lvl="1">
              <a:spcBef>
                <a:spcPts val="0"/>
              </a:spcBef>
            </a:pPr>
            <a:r>
              <a:rPr lang="es-ES" dirty="0" smtClean="0">
                <a:solidFill>
                  <a:srgbClr val="002060"/>
                </a:solidFill>
              </a:rPr>
              <a:t>Crecimiento </a:t>
            </a:r>
            <a:r>
              <a:rPr lang="es-ES" dirty="0" smtClean="0">
                <a:solidFill>
                  <a:srgbClr val="002060"/>
                </a:solidFill>
              </a:rPr>
              <a:t>“como personas”</a:t>
            </a:r>
          </a:p>
          <a:p>
            <a:pPr marL="101600" lvl="1" indent="0">
              <a:spcBef>
                <a:spcPts val="0"/>
              </a:spcBef>
              <a:buNone/>
            </a:pPr>
            <a:endParaRPr lang="es-ES" dirty="0"/>
          </a:p>
          <a:p>
            <a:pPr lvl="1">
              <a:spcBef>
                <a:spcPts val="0"/>
              </a:spcBef>
            </a:pPr>
            <a:endParaRPr lang="es-ES" dirty="0" smtClean="0"/>
          </a:p>
        </p:txBody>
      </p:sp>
      <p:sp>
        <p:nvSpPr>
          <p:cNvPr id="5" name="CuadroTexto 4"/>
          <p:cNvSpPr txBox="1"/>
          <p:nvPr/>
        </p:nvSpPr>
        <p:spPr>
          <a:xfrm>
            <a:off x="72008" y="1187460"/>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5385194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07504" y="1700808"/>
            <a:ext cx="8964488" cy="5085184"/>
          </a:xfrm>
        </p:spPr>
        <p:txBody>
          <a:bodyPr>
            <a:normAutofit fontScale="85000" lnSpcReduction="20000"/>
          </a:bodyPr>
          <a:lstStyle/>
          <a:p>
            <a:pPr lvl="0"/>
            <a:r>
              <a:rPr lang="es-CO" dirty="0" smtClean="0"/>
              <a:t>Para los formadores capacitados en SCORE fue alta la satisfacci</a:t>
            </a:r>
            <a:r>
              <a:rPr lang="es-ES" dirty="0" err="1" smtClean="0"/>
              <a:t>ón</a:t>
            </a:r>
            <a:r>
              <a:rPr lang="es-ES" dirty="0" smtClean="0"/>
              <a:t> con:</a:t>
            </a:r>
          </a:p>
          <a:p>
            <a:pPr lvl="1">
              <a:lnSpc>
                <a:spcPct val="120000"/>
              </a:lnSpc>
              <a:spcBef>
                <a:spcPts val="0"/>
              </a:spcBef>
            </a:pPr>
            <a:r>
              <a:rPr lang="es-ES" dirty="0" smtClean="0">
                <a:solidFill>
                  <a:srgbClr val="002060"/>
                </a:solidFill>
              </a:rPr>
              <a:t>Los talleres de formación de formadores</a:t>
            </a:r>
          </a:p>
          <a:p>
            <a:pPr lvl="1">
              <a:lnSpc>
                <a:spcPct val="120000"/>
              </a:lnSpc>
              <a:spcBef>
                <a:spcPts val="0"/>
              </a:spcBef>
            </a:pPr>
            <a:r>
              <a:rPr lang="es-ES" dirty="0" smtClean="0">
                <a:solidFill>
                  <a:srgbClr val="002060"/>
                </a:solidFill>
              </a:rPr>
              <a:t>La aplicación a las empresas</a:t>
            </a:r>
          </a:p>
          <a:p>
            <a:pPr lvl="1">
              <a:lnSpc>
                <a:spcPct val="120000"/>
              </a:lnSpc>
              <a:spcBef>
                <a:spcPts val="0"/>
              </a:spcBef>
            </a:pPr>
            <a:r>
              <a:rPr lang="es-ES" dirty="0" smtClean="0">
                <a:solidFill>
                  <a:srgbClr val="002060"/>
                </a:solidFill>
              </a:rPr>
              <a:t>El tiempo de formación y aplicación</a:t>
            </a:r>
          </a:p>
          <a:p>
            <a:pPr lvl="1">
              <a:lnSpc>
                <a:spcPct val="120000"/>
              </a:lnSpc>
              <a:spcBef>
                <a:spcPts val="0"/>
              </a:spcBef>
            </a:pPr>
            <a:r>
              <a:rPr lang="es-ES" dirty="0" smtClean="0">
                <a:solidFill>
                  <a:srgbClr val="002060"/>
                </a:solidFill>
              </a:rPr>
              <a:t>La flexibilidad de la metodología para hacer ajustes,</a:t>
            </a:r>
          </a:p>
          <a:p>
            <a:pPr lvl="1">
              <a:lnSpc>
                <a:spcPct val="120000"/>
              </a:lnSpc>
              <a:spcBef>
                <a:spcPts val="0"/>
              </a:spcBef>
            </a:pPr>
            <a:r>
              <a:rPr lang="es-ES" dirty="0" smtClean="0">
                <a:solidFill>
                  <a:srgbClr val="002060"/>
                </a:solidFill>
              </a:rPr>
              <a:t>Las herramientas</a:t>
            </a:r>
          </a:p>
          <a:p>
            <a:pPr lvl="1">
              <a:lnSpc>
                <a:spcPct val="120000"/>
              </a:lnSpc>
              <a:spcBef>
                <a:spcPts val="0"/>
              </a:spcBef>
            </a:pPr>
            <a:r>
              <a:rPr lang="es-ES" dirty="0" smtClean="0">
                <a:solidFill>
                  <a:srgbClr val="002060"/>
                </a:solidFill>
              </a:rPr>
              <a:t>Los formadores</a:t>
            </a:r>
          </a:p>
          <a:p>
            <a:pPr>
              <a:lnSpc>
                <a:spcPct val="120000"/>
              </a:lnSpc>
              <a:spcBef>
                <a:spcPts val="0"/>
              </a:spcBef>
            </a:pPr>
            <a:r>
              <a:rPr lang="es-ES" dirty="0" smtClean="0"/>
              <a:t>Fue b</a:t>
            </a:r>
            <a:r>
              <a:rPr lang="es-ES" dirty="0" smtClean="0"/>
              <a:t>ajo el grado </a:t>
            </a:r>
            <a:r>
              <a:rPr lang="es-ES" dirty="0" smtClean="0"/>
              <a:t>de dificultad en</a:t>
            </a:r>
            <a:r>
              <a:rPr lang="es-ES" dirty="0" smtClean="0">
                <a:solidFill>
                  <a:srgbClr val="002060"/>
                </a:solidFill>
              </a:rPr>
              <a:t>:</a:t>
            </a:r>
            <a:endParaRPr lang="es-CO" dirty="0">
              <a:solidFill>
                <a:srgbClr val="002060"/>
              </a:solidFill>
            </a:endParaRPr>
          </a:p>
          <a:p>
            <a:pPr lvl="1">
              <a:lnSpc>
                <a:spcPct val="120000"/>
              </a:lnSpc>
              <a:spcBef>
                <a:spcPts val="0"/>
              </a:spcBef>
            </a:pPr>
            <a:r>
              <a:rPr lang="es-CO" dirty="0" smtClean="0">
                <a:solidFill>
                  <a:srgbClr val="002060"/>
                </a:solidFill>
              </a:rPr>
              <a:t>Comprensi</a:t>
            </a:r>
            <a:r>
              <a:rPr lang="es-ES" dirty="0" err="1" smtClean="0">
                <a:solidFill>
                  <a:srgbClr val="002060"/>
                </a:solidFill>
              </a:rPr>
              <a:t>ón</a:t>
            </a:r>
            <a:r>
              <a:rPr lang="es-ES" dirty="0" smtClean="0">
                <a:solidFill>
                  <a:srgbClr val="002060"/>
                </a:solidFill>
              </a:rPr>
              <a:t> de la metodología</a:t>
            </a:r>
          </a:p>
          <a:p>
            <a:pPr lvl="1">
              <a:lnSpc>
                <a:spcPct val="120000"/>
              </a:lnSpc>
              <a:spcBef>
                <a:spcPts val="0"/>
              </a:spcBef>
            </a:pPr>
            <a:r>
              <a:rPr lang="es-ES" dirty="0" smtClean="0">
                <a:solidFill>
                  <a:srgbClr val="002060"/>
                </a:solidFill>
              </a:rPr>
              <a:t>Elaboración del </a:t>
            </a:r>
            <a:r>
              <a:rPr lang="es-ES" dirty="0" smtClean="0">
                <a:solidFill>
                  <a:srgbClr val="002060"/>
                </a:solidFill>
              </a:rPr>
              <a:t>Plan </a:t>
            </a:r>
            <a:r>
              <a:rPr lang="es-ES" dirty="0" smtClean="0">
                <a:solidFill>
                  <a:srgbClr val="002060"/>
                </a:solidFill>
              </a:rPr>
              <a:t>de </a:t>
            </a:r>
            <a:r>
              <a:rPr lang="es-ES" dirty="0" smtClean="0">
                <a:solidFill>
                  <a:srgbClr val="002060"/>
                </a:solidFill>
              </a:rPr>
              <a:t>Mejora</a:t>
            </a:r>
            <a:endParaRPr lang="es-ES" dirty="0" smtClean="0">
              <a:solidFill>
                <a:srgbClr val="002060"/>
              </a:solidFill>
            </a:endParaRPr>
          </a:p>
          <a:p>
            <a:pPr lvl="1">
              <a:lnSpc>
                <a:spcPct val="120000"/>
              </a:lnSpc>
              <a:spcBef>
                <a:spcPts val="0"/>
              </a:spcBef>
            </a:pPr>
            <a:r>
              <a:rPr lang="es-ES" dirty="0" smtClean="0">
                <a:solidFill>
                  <a:srgbClr val="002060"/>
                </a:solidFill>
              </a:rPr>
              <a:t>Conformación del EME</a:t>
            </a:r>
          </a:p>
          <a:p>
            <a:pPr lvl="1">
              <a:lnSpc>
                <a:spcPct val="120000"/>
              </a:lnSpc>
              <a:spcBef>
                <a:spcPts val="0"/>
              </a:spcBef>
            </a:pPr>
            <a:r>
              <a:rPr lang="es-ES" dirty="0" smtClean="0">
                <a:solidFill>
                  <a:srgbClr val="002060"/>
                </a:solidFill>
              </a:rPr>
              <a:t>Participación colaborativa de directivos y trabajadores</a:t>
            </a:r>
          </a:p>
          <a:p>
            <a:pPr lvl="1">
              <a:lnSpc>
                <a:spcPct val="120000"/>
              </a:lnSpc>
              <a:spcBef>
                <a:spcPts val="0"/>
              </a:spcBef>
            </a:pPr>
            <a:r>
              <a:rPr lang="es-ES" dirty="0" smtClean="0">
                <a:solidFill>
                  <a:srgbClr val="002060"/>
                </a:solidFill>
              </a:rPr>
              <a:t>Realización de mejoras por parte de las empresas</a:t>
            </a:r>
          </a:p>
          <a:p>
            <a:pPr lvl="1">
              <a:lnSpc>
                <a:spcPct val="120000"/>
              </a:lnSpc>
              <a:spcBef>
                <a:spcPts val="0"/>
              </a:spcBef>
            </a:pPr>
            <a:r>
              <a:rPr lang="es-ES" dirty="0" smtClean="0">
                <a:solidFill>
                  <a:srgbClr val="002060"/>
                </a:solidFill>
              </a:rPr>
              <a:t>Sostenibilidad del uso de las metodologías en sus empresas</a:t>
            </a:r>
            <a:r>
              <a:rPr lang="es-ES" dirty="0" smtClean="0">
                <a:solidFill>
                  <a:srgbClr val="002060"/>
                </a:solidFill>
              </a:rPr>
              <a:t>.</a:t>
            </a:r>
            <a:endParaRPr lang="es-ES" dirty="0">
              <a:solidFill>
                <a:srgbClr val="002060"/>
              </a:solidFill>
            </a:endParaRPr>
          </a:p>
        </p:txBody>
      </p:sp>
      <p:sp>
        <p:nvSpPr>
          <p:cNvPr id="5" name="CuadroTexto 4"/>
          <p:cNvSpPr txBox="1"/>
          <p:nvPr/>
        </p:nvSpPr>
        <p:spPr>
          <a:xfrm>
            <a:off x="0" y="1187460"/>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4587938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54804"/>
          </a:xfrm>
        </p:spPr>
        <p:txBody>
          <a:bodyPr>
            <a:normAutofit/>
          </a:bodyPr>
          <a:lstStyle/>
          <a:p>
            <a:pPr algn="ctr"/>
            <a:r>
              <a:rPr lang="es-CO" sz="3600" dirty="0" smtClean="0"/>
              <a:t>HALLAZGOS</a:t>
            </a:r>
            <a:endParaRPr lang="es-CO" sz="3600" dirty="0"/>
          </a:p>
        </p:txBody>
      </p:sp>
      <p:sp>
        <p:nvSpPr>
          <p:cNvPr id="3" name="Marcador de contenido 2"/>
          <p:cNvSpPr>
            <a:spLocks noGrp="1"/>
          </p:cNvSpPr>
          <p:nvPr>
            <p:ph idx="1"/>
          </p:nvPr>
        </p:nvSpPr>
        <p:spPr>
          <a:xfrm>
            <a:off x="179512" y="1772816"/>
            <a:ext cx="8964488" cy="5013176"/>
          </a:xfrm>
        </p:spPr>
        <p:txBody>
          <a:bodyPr>
            <a:normAutofit lnSpcReduction="10000"/>
          </a:bodyPr>
          <a:lstStyle/>
          <a:p>
            <a:pPr lvl="0">
              <a:spcBef>
                <a:spcPts val="0"/>
              </a:spcBef>
            </a:pPr>
            <a:r>
              <a:rPr lang="es-ES" dirty="0" smtClean="0"/>
              <a:t>La Metodología SCORE se aplicó a empresas de otros sectores productivos con buenos resultados.</a:t>
            </a:r>
            <a:endParaRPr lang="es-ES" sz="1100" dirty="0" smtClean="0"/>
          </a:p>
          <a:p>
            <a:pPr lvl="0">
              <a:spcBef>
                <a:spcPts val="0"/>
              </a:spcBef>
            </a:pPr>
            <a:endParaRPr lang="es-ES" sz="1100" dirty="0" smtClean="0"/>
          </a:p>
          <a:p>
            <a:pPr lvl="0">
              <a:spcBef>
                <a:spcPts val="0"/>
              </a:spcBef>
            </a:pPr>
            <a:r>
              <a:rPr lang="es-ES" dirty="0" smtClean="0"/>
              <a:t>La Metodología SCORE fue apropiada por el SENA Regional Guajira; esto se evidencia en:</a:t>
            </a:r>
          </a:p>
          <a:p>
            <a:pPr lvl="1">
              <a:spcBef>
                <a:spcPts val="0"/>
              </a:spcBef>
            </a:pPr>
            <a:r>
              <a:rPr lang="es-ES" sz="2500" dirty="0" smtClean="0">
                <a:solidFill>
                  <a:srgbClr val="002060"/>
                </a:solidFill>
              </a:rPr>
              <a:t>12 de sus formadores se entrenó en la metodología</a:t>
            </a:r>
          </a:p>
          <a:p>
            <a:pPr lvl="1">
              <a:spcBef>
                <a:spcPts val="0"/>
              </a:spcBef>
            </a:pPr>
            <a:r>
              <a:rPr lang="es-ES" sz="2500" dirty="0" smtClean="0">
                <a:solidFill>
                  <a:srgbClr val="002060"/>
                </a:solidFill>
              </a:rPr>
              <a:t>Aplicó la metodología fuera del proyecto, en 52 empresas más con recursos de otras fuentes. </a:t>
            </a:r>
          </a:p>
          <a:p>
            <a:pPr lvl="1">
              <a:spcBef>
                <a:spcPts val="0"/>
              </a:spcBef>
            </a:pPr>
            <a:r>
              <a:rPr lang="es-ES" sz="2500" dirty="0" smtClean="0">
                <a:solidFill>
                  <a:srgbClr val="002060"/>
                </a:solidFill>
              </a:rPr>
              <a:t>Planea aplicar, en 2016, la metodología en los 8 procesos de la Regional</a:t>
            </a:r>
          </a:p>
          <a:p>
            <a:pPr lvl="1">
              <a:spcBef>
                <a:spcPts val="0"/>
              </a:spcBef>
            </a:pPr>
            <a:r>
              <a:rPr lang="es-ES" sz="2500" dirty="0" smtClean="0">
                <a:solidFill>
                  <a:srgbClr val="002060"/>
                </a:solidFill>
              </a:rPr>
              <a:t>La Regional Guajira presentó la aplicación de la metodología a la Coordinación Nacional de emprendimiento del SENA como una buena Práctica, junto con la metodología ajustada a las MIPYME</a:t>
            </a:r>
            <a:endParaRPr lang="es-ES" sz="2500" dirty="0">
              <a:solidFill>
                <a:srgbClr val="002060"/>
              </a:solidFill>
            </a:endParaRPr>
          </a:p>
        </p:txBody>
      </p:sp>
      <p:sp>
        <p:nvSpPr>
          <p:cNvPr id="5" name="CuadroTexto 4"/>
          <p:cNvSpPr txBox="1"/>
          <p:nvPr/>
        </p:nvSpPr>
        <p:spPr>
          <a:xfrm>
            <a:off x="0" y="1259468"/>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EFECTIVIDAD DEL PROYECTO (Logros)</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565032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90872" y="2083664"/>
            <a:ext cx="8229600" cy="4297664"/>
          </a:xfrm>
        </p:spPr>
        <p:txBody>
          <a:bodyPr>
            <a:normAutofit/>
          </a:bodyPr>
          <a:lstStyle/>
          <a:p>
            <a:pPr marL="109728" indent="0">
              <a:buNone/>
            </a:pPr>
            <a:r>
              <a:rPr lang="es-CO" sz="2400" b="1" dirty="0" smtClean="0">
                <a:solidFill>
                  <a:schemeClr val="bg2">
                    <a:lumMod val="50000"/>
                  </a:schemeClr>
                </a:solidFill>
              </a:rPr>
              <a:t>RESULTADOS ESPERADOS:</a:t>
            </a:r>
            <a:endParaRPr lang="es-ES" sz="2400" dirty="0">
              <a:solidFill>
                <a:schemeClr val="bg2">
                  <a:lumMod val="50000"/>
                </a:schemeClr>
              </a:solidFill>
            </a:endParaRPr>
          </a:p>
          <a:p>
            <a:r>
              <a:rPr lang="es-CO" dirty="0" smtClean="0">
                <a:solidFill>
                  <a:schemeClr val="bg2">
                    <a:lumMod val="25000"/>
                  </a:schemeClr>
                </a:solidFill>
              </a:rPr>
              <a:t>Resultado 1</a:t>
            </a:r>
            <a:r>
              <a:rPr lang="es-CO" dirty="0" smtClean="0"/>
              <a:t>: </a:t>
            </a:r>
            <a:r>
              <a:rPr lang="es-CO" sz="2600" dirty="0"/>
              <a:t>aumento de la capacidad institucional de la Subcomisión de Políticas Laborales y Salariales del Departamento de La Guajira, como espacio de Diálogo Social para promover el respeto de los derechos fundamentales en el trabajo, la SST y el mejoramiento de las relaciones laborales en el campo de la prevención y la resolución de conflictos, especialmente en las empresas contratistas del sector </a:t>
            </a:r>
            <a:r>
              <a:rPr lang="es-CO" sz="2600" dirty="0" smtClean="0"/>
              <a:t>minero.</a:t>
            </a:r>
            <a:endParaRPr lang="es-CO" sz="2600" dirty="0"/>
          </a:p>
        </p:txBody>
      </p:sp>
      <p:sp>
        <p:nvSpPr>
          <p:cNvPr id="5" name="1 Título"/>
          <p:cNvSpPr>
            <a:spLocks noGrp="1"/>
          </p:cNvSpPr>
          <p:nvPr>
            <p:ph type="title"/>
          </p:nvPr>
        </p:nvSpPr>
        <p:spPr>
          <a:xfrm>
            <a:off x="539552" y="692696"/>
            <a:ext cx="8229600" cy="1066800"/>
          </a:xfrm>
        </p:spPr>
        <p:txBody>
          <a:bodyPr>
            <a:normAutofit fontScale="90000"/>
          </a:bodyPr>
          <a:lstStyle/>
          <a:p>
            <a:r>
              <a:rPr lang="es-ES" b="1" dirty="0" smtClean="0"/>
              <a:t>El Proyecto:</a:t>
            </a:r>
            <a:r>
              <a:rPr lang="es-CO" sz="3100" dirty="0"/>
              <a:t>“Salud Ocupacional y Seguridad y di</a:t>
            </a:r>
            <a:r>
              <a:rPr lang="es-ES" sz="3100" dirty="0" err="1"/>
              <a:t>álogo</a:t>
            </a:r>
            <a:r>
              <a:rPr lang="es-ES" sz="3100" dirty="0"/>
              <a:t> social en el sector minero en Colombia</a:t>
            </a:r>
            <a:r>
              <a:rPr lang="es-ES" sz="3100" dirty="0" smtClean="0"/>
              <a:t>”</a:t>
            </a:r>
            <a:endParaRPr lang="es-CO" b="1" dirty="0"/>
          </a:p>
        </p:txBody>
      </p:sp>
    </p:spTree>
    <p:extLst>
      <p:ext uri="{BB962C8B-B14F-4D97-AF65-F5344CB8AC3E}">
        <p14:creationId xmlns:p14="http://schemas.microsoft.com/office/powerpoint/2010/main" val="2857086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79512" y="1696834"/>
            <a:ext cx="8784976" cy="4972526"/>
          </a:xfrm>
        </p:spPr>
        <p:txBody>
          <a:bodyPr>
            <a:normAutofit/>
          </a:bodyPr>
          <a:lstStyle/>
          <a:p>
            <a:pPr lvl="0">
              <a:spcBef>
                <a:spcPts val="0"/>
              </a:spcBef>
            </a:pPr>
            <a:r>
              <a:rPr lang="es-ES" dirty="0" smtClean="0"/>
              <a:t>El proyecto generó cambios significativos en las empresas en cuanto a:</a:t>
            </a:r>
          </a:p>
          <a:p>
            <a:pPr lvl="1">
              <a:spcBef>
                <a:spcPts val="0"/>
              </a:spcBef>
            </a:pPr>
            <a:r>
              <a:rPr lang="es-ES" dirty="0" smtClean="0">
                <a:solidFill>
                  <a:srgbClr val="002060"/>
                </a:solidFill>
              </a:rPr>
              <a:t>Mejoramiento de condiciones laborales y económicas </a:t>
            </a:r>
            <a:endParaRPr lang="es-ES" dirty="0" smtClean="0">
              <a:solidFill>
                <a:srgbClr val="002060"/>
              </a:solidFill>
            </a:endParaRPr>
          </a:p>
          <a:p>
            <a:pPr lvl="1">
              <a:spcBef>
                <a:spcPts val="0"/>
              </a:spcBef>
            </a:pPr>
            <a:r>
              <a:rPr lang="es-ES" dirty="0" smtClean="0">
                <a:solidFill>
                  <a:srgbClr val="002060"/>
                </a:solidFill>
              </a:rPr>
              <a:t>Actitudes</a:t>
            </a:r>
          </a:p>
          <a:p>
            <a:pPr lvl="1">
              <a:spcBef>
                <a:spcPts val="0"/>
              </a:spcBef>
            </a:pPr>
            <a:r>
              <a:rPr lang="es-ES" dirty="0" smtClean="0">
                <a:solidFill>
                  <a:srgbClr val="002060"/>
                </a:solidFill>
              </a:rPr>
              <a:t>Habilidades y prácticas</a:t>
            </a:r>
          </a:p>
          <a:p>
            <a:pPr lvl="1">
              <a:spcBef>
                <a:spcPts val="0"/>
              </a:spcBef>
            </a:pPr>
            <a:r>
              <a:rPr lang="es-ES" dirty="0" smtClean="0">
                <a:solidFill>
                  <a:srgbClr val="002060"/>
                </a:solidFill>
              </a:rPr>
              <a:t>Relaciones </a:t>
            </a:r>
            <a:r>
              <a:rPr lang="es-ES" dirty="0" smtClean="0">
                <a:solidFill>
                  <a:srgbClr val="002060"/>
                </a:solidFill>
              </a:rPr>
              <a:t>laborales</a:t>
            </a:r>
            <a:endParaRPr lang="es-ES" dirty="0">
              <a:solidFill>
                <a:srgbClr val="002060"/>
              </a:solidFill>
            </a:endParaRPr>
          </a:p>
          <a:p>
            <a:pPr>
              <a:spcBef>
                <a:spcPts val="0"/>
              </a:spcBef>
            </a:pPr>
            <a:r>
              <a:rPr lang="es-ES" sz="2800" dirty="0">
                <a:solidFill>
                  <a:schemeClr val="tx1"/>
                </a:solidFill>
              </a:rPr>
              <a:t>El proyecto generó </a:t>
            </a:r>
            <a:r>
              <a:rPr lang="es-CO" sz="2800" dirty="0">
                <a:solidFill>
                  <a:schemeClr val="tx1"/>
                </a:solidFill>
              </a:rPr>
              <a:t>beneficios significativos en las empresas con la aplicación de la Metodología SCORE (mejoró condiciones de salud y seguridad en el trabajo, estandarizó procedimientos, </a:t>
            </a:r>
            <a:r>
              <a:rPr lang="es-CO" dirty="0"/>
              <a:t>optimizó procesos, disminuyó pérdidas y redujo costos). </a:t>
            </a:r>
            <a:endParaRPr lang="es-ES" dirty="0"/>
          </a:p>
        </p:txBody>
      </p:sp>
      <p:sp>
        <p:nvSpPr>
          <p:cNvPr id="5" name="CuadroTexto 4"/>
          <p:cNvSpPr txBox="1"/>
          <p:nvPr/>
        </p:nvSpPr>
        <p:spPr>
          <a:xfrm>
            <a:off x="0" y="1187460"/>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ORIENTACIÓN HACIA EL IMPACTO</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4777095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07504" y="1844824"/>
            <a:ext cx="8964488" cy="4968552"/>
          </a:xfrm>
        </p:spPr>
        <p:txBody>
          <a:bodyPr>
            <a:normAutofit fontScale="92500" lnSpcReduction="20000"/>
          </a:bodyPr>
          <a:lstStyle/>
          <a:p>
            <a:pPr lvl="0"/>
            <a:r>
              <a:rPr lang="es-ES" dirty="0" smtClean="0"/>
              <a:t>No </a:t>
            </a:r>
            <a:r>
              <a:rPr lang="es-ES" dirty="0" smtClean="0"/>
              <a:t>se observa garantía </a:t>
            </a:r>
            <a:r>
              <a:rPr lang="es-ES" dirty="0" smtClean="0"/>
              <a:t>de sostenibilidad de los </a:t>
            </a:r>
            <a:r>
              <a:rPr lang="es-ES" dirty="0" smtClean="0">
                <a:solidFill>
                  <a:srgbClr val="002060"/>
                </a:solidFill>
              </a:rPr>
              <a:t>logros </a:t>
            </a:r>
            <a:r>
              <a:rPr lang="es-ES" dirty="0" smtClean="0"/>
              <a:t>del componente 1 </a:t>
            </a:r>
            <a:r>
              <a:rPr lang="es-ES" dirty="0" smtClean="0"/>
              <a:t> porque no </a:t>
            </a:r>
            <a:r>
              <a:rPr lang="es-ES" dirty="0" smtClean="0"/>
              <a:t>hay una estrategia que asegure el funcionamiento adecuado de la </a:t>
            </a:r>
            <a:r>
              <a:rPr lang="es-ES" dirty="0" smtClean="0"/>
              <a:t>Subcomisión, que </a:t>
            </a:r>
            <a:r>
              <a:rPr lang="es-ES" dirty="0" smtClean="0">
                <a:solidFill>
                  <a:srgbClr val="002060"/>
                </a:solidFill>
              </a:rPr>
              <a:t> </a:t>
            </a:r>
            <a:r>
              <a:rPr lang="es-ES" dirty="0" smtClean="0"/>
              <a:t>depende de que la Dirección Territorial incluya como parte de sus funciones el apoyo a la </a:t>
            </a:r>
            <a:r>
              <a:rPr lang="es-ES" dirty="0" smtClean="0"/>
              <a:t>Subcomisión </a:t>
            </a:r>
            <a:r>
              <a:rPr lang="es-ES" dirty="0" smtClean="0"/>
              <a:t>y destine un funcionario de tiempo completo a la Secretaría Técnica</a:t>
            </a:r>
            <a:endParaRPr lang="es-ES" sz="1200" dirty="0" smtClean="0"/>
          </a:p>
          <a:p>
            <a:pPr lvl="1"/>
            <a:endParaRPr lang="es-ES" sz="1200" dirty="0"/>
          </a:p>
          <a:p>
            <a:r>
              <a:rPr lang="es-ES" sz="2800" dirty="0" smtClean="0">
                <a:solidFill>
                  <a:schemeClr val="tx1"/>
                </a:solidFill>
              </a:rPr>
              <a:t>Tampoco </a:t>
            </a:r>
            <a:r>
              <a:rPr lang="es-ES" sz="2800" dirty="0" smtClean="0">
                <a:solidFill>
                  <a:srgbClr val="002060"/>
                </a:solidFill>
              </a:rPr>
              <a:t>del </a:t>
            </a:r>
            <a:r>
              <a:rPr lang="es-ES" sz="2800" dirty="0" smtClean="0">
                <a:solidFill>
                  <a:srgbClr val="002060"/>
                </a:solidFill>
              </a:rPr>
              <a:t>uso de los productos </a:t>
            </a:r>
            <a:r>
              <a:rPr lang="es-ES" sz="2800" dirty="0" smtClean="0">
                <a:solidFill>
                  <a:schemeClr val="tx1"/>
                </a:solidFill>
              </a:rPr>
              <a:t>del componente 1, </a:t>
            </a:r>
            <a:r>
              <a:rPr lang="es-ES" sz="2800" dirty="0" smtClean="0">
                <a:solidFill>
                  <a:schemeClr val="tx1"/>
                </a:solidFill>
              </a:rPr>
              <a:t>si </a:t>
            </a:r>
            <a:r>
              <a:rPr lang="es-ES" sz="2800" dirty="0" smtClean="0">
                <a:solidFill>
                  <a:schemeClr val="tx1"/>
                </a:solidFill>
              </a:rPr>
              <a:t>no se fortalece la participación de los actores tripartitos, no se asegura su funcionamiento adecuado y no se </a:t>
            </a:r>
            <a:r>
              <a:rPr lang="es-ES" sz="2800" dirty="0" smtClean="0">
                <a:solidFill>
                  <a:schemeClr val="tx1"/>
                </a:solidFill>
              </a:rPr>
              <a:t>ponga </a:t>
            </a:r>
            <a:r>
              <a:rPr lang="es-ES" sz="2800" dirty="0" smtClean="0">
                <a:solidFill>
                  <a:schemeClr val="tx1"/>
                </a:solidFill>
              </a:rPr>
              <a:t>en marcha una estrategia para incorporar las herramientas desarrolladas como parte de la Política Pública de Trabajo Decente del Departamento y los Municipios que impulsa la Subcomisión.</a:t>
            </a:r>
            <a:endParaRPr lang="es-ES" dirty="0"/>
          </a:p>
        </p:txBody>
      </p:sp>
      <p:sp>
        <p:nvSpPr>
          <p:cNvPr id="5" name="CuadroTexto 4"/>
          <p:cNvSpPr txBox="1"/>
          <p:nvPr/>
        </p:nvSpPr>
        <p:spPr>
          <a:xfrm>
            <a:off x="72008" y="1197913"/>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SOSTENIBILIDAD DE LA INTERVENCIÓN</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2430035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07504" y="1696834"/>
            <a:ext cx="8964488" cy="5116542"/>
          </a:xfrm>
        </p:spPr>
        <p:txBody>
          <a:bodyPr>
            <a:normAutofit fontScale="85000" lnSpcReduction="20000"/>
          </a:bodyPr>
          <a:lstStyle/>
          <a:p>
            <a:pPr lvl="0"/>
            <a:r>
              <a:rPr lang="es-ES" dirty="0" smtClean="0"/>
              <a:t>El tiempo y las actividades realizadas no fueron suficientes para asegurar que la aplicación de SCORE en las empresas fuera incorporada por la Subcomisión como parte de la Política </a:t>
            </a:r>
            <a:r>
              <a:rPr lang="es-ES" dirty="0" smtClean="0"/>
              <a:t>Pública de TD. </a:t>
            </a:r>
            <a:r>
              <a:rPr lang="es-ES" sz="2300" dirty="0" smtClean="0">
                <a:solidFill>
                  <a:srgbClr val="002060"/>
                </a:solidFill>
              </a:rPr>
              <a:t>No era un objetivo del proyecto, pero es clave para su sostenibilidad</a:t>
            </a:r>
            <a:endParaRPr lang="es-ES" sz="1400" dirty="0" smtClean="0"/>
          </a:p>
          <a:p>
            <a:pPr lvl="0"/>
            <a:endParaRPr lang="es-ES" sz="1400" dirty="0"/>
          </a:p>
          <a:p>
            <a:r>
              <a:rPr lang="es-ES" sz="2800" dirty="0" smtClean="0">
                <a:solidFill>
                  <a:schemeClr val="tx1"/>
                </a:solidFill>
              </a:rPr>
              <a:t>En cuanto a la aplicación de SCORE se </a:t>
            </a:r>
            <a:r>
              <a:rPr lang="es-ES" sz="2800" dirty="0" smtClean="0">
                <a:solidFill>
                  <a:schemeClr val="tx1"/>
                </a:solidFill>
              </a:rPr>
              <a:t>considera que hay más garantías de sostenibilidad porque:</a:t>
            </a:r>
            <a:endParaRPr lang="es-ES" sz="2800" dirty="0" smtClean="0">
              <a:solidFill>
                <a:schemeClr val="tx1"/>
              </a:solidFill>
            </a:endParaRPr>
          </a:p>
          <a:p>
            <a:pPr marL="503238" lvl="2" indent="0">
              <a:buNone/>
            </a:pPr>
            <a:r>
              <a:rPr lang="es-ES" sz="2600" dirty="0">
                <a:solidFill>
                  <a:srgbClr val="002060"/>
                </a:solidFill>
              </a:rPr>
              <a:t>La experiencia de la Regional Guajira abre </a:t>
            </a:r>
            <a:r>
              <a:rPr lang="es-ES" sz="2600" dirty="0" smtClean="0">
                <a:solidFill>
                  <a:srgbClr val="002060"/>
                </a:solidFill>
              </a:rPr>
              <a:t>posibilidades para </a:t>
            </a:r>
            <a:r>
              <a:rPr lang="es-ES" sz="2600" dirty="0">
                <a:solidFill>
                  <a:srgbClr val="002060"/>
                </a:solidFill>
              </a:rPr>
              <a:t>que el SENA nacional establezca la metodología como parte de su acompañamiento a la gestión y fortalecimiento de empresas</a:t>
            </a:r>
            <a:r>
              <a:rPr lang="es-ES" sz="2600" dirty="0" smtClean="0">
                <a:solidFill>
                  <a:srgbClr val="002060"/>
                </a:solidFill>
              </a:rPr>
              <a:t>. Esto </a:t>
            </a:r>
            <a:r>
              <a:rPr lang="es-ES" sz="2600" dirty="0" smtClean="0">
                <a:solidFill>
                  <a:srgbClr val="002060"/>
                </a:solidFill>
              </a:rPr>
              <a:t>depende de una decisión de la dirección nacional o de una incorporación gradual de SCORE en el Programa de Empleo, en el marco del convenio entre la OIT y el </a:t>
            </a:r>
            <a:r>
              <a:rPr lang="es-ES" sz="2600" dirty="0" smtClean="0">
                <a:solidFill>
                  <a:srgbClr val="002060"/>
                </a:solidFill>
              </a:rPr>
              <a:t>SENA. </a:t>
            </a:r>
          </a:p>
          <a:p>
            <a:pPr marL="503238" lvl="2" indent="0">
              <a:buNone/>
            </a:pPr>
            <a:r>
              <a:rPr lang="es-ES" sz="2600" dirty="0" smtClean="0">
                <a:solidFill>
                  <a:srgbClr val="002060"/>
                </a:solidFill>
              </a:rPr>
              <a:t>Los </a:t>
            </a:r>
            <a:r>
              <a:rPr lang="es-ES" sz="2600" dirty="0" smtClean="0">
                <a:solidFill>
                  <a:srgbClr val="002060"/>
                </a:solidFill>
              </a:rPr>
              <a:t>entrevistados consideran que es posible que el SENA sea quien certifique en Colombia la formación y aplicación de la metodología, con autorización de la OIT.</a:t>
            </a:r>
            <a:endParaRPr lang="es-ES" sz="2600" dirty="0">
              <a:solidFill>
                <a:srgbClr val="002060"/>
              </a:solidFill>
            </a:endParaRPr>
          </a:p>
        </p:txBody>
      </p:sp>
      <p:sp>
        <p:nvSpPr>
          <p:cNvPr id="5" name="CuadroTexto 4"/>
          <p:cNvSpPr txBox="1"/>
          <p:nvPr/>
        </p:nvSpPr>
        <p:spPr>
          <a:xfrm>
            <a:off x="107504" y="1115452"/>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SOSTENIBILIDAD DE LA INTERVENCIÓN</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6269046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5768" y="404664"/>
            <a:ext cx="8229600" cy="864096"/>
          </a:xfrm>
        </p:spPr>
        <p:txBody>
          <a:bodyPr/>
          <a:lstStyle/>
          <a:p>
            <a:pPr algn="ctr"/>
            <a:r>
              <a:rPr lang="es-CO" dirty="0" smtClean="0"/>
              <a:t>HALLAZGOS</a:t>
            </a:r>
            <a:endParaRPr lang="es-CO" dirty="0"/>
          </a:p>
        </p:txBody>
      </p:sp>
      <p:sp>
        <p:nvSpPr>
          <p:cNvPr id="3" name="Marcador de contenido 2"/>
          <p:cNvSpPr>
            <a:spLocks noGrp="1"/>
          </p:cNvSpPr>
          <p:nvPr>
            <p:ph idx="1"/>
          </p:nvPr>
        </p:nvSpPr>
        <p:spPr>
          <a:xfrm>
            <a:off x="179512" y="1628800"/>
            <a:ext cx="8964488" cy="5229200"/>
          </a:xfrm>
        </p:spPr>
        <p:txBody>
          <a:bodyPr>
            <a:normAutofit fontScale="92500" lnSpcReduction="20000"/>
          </a:bodyPr>
          <a:lstStyle/>
          <a:p>
            <a:pPr lvl="0">
              <a:lnSpc>
                <a:spcPct val="110000"/>
              </a:lnSpc>
              <a:spcBef>
                <a:spcPts val="0"/>
              </a:spcBef>
            </a:pPr>
            <a:r>
              <a:rPr lang="es-ES" dirty="0" smtClean="0"/>
              <a:t>Con la apropiación de SCORE por parte del SENA se aseguraría la sostenibilidad de la oferta de formación y asistencia técnica a las empresas de distintos sectores productivos y distintas regiones de Colombia. </a:t>
            </a:r>
            <a:endParaRPr lang="es-ES" sz="1600" dirty="0" smtClean="0"/>
          </a:p>
          <a:p>
            <a:pPr lvl="0">
              <a:lnSpc>
                <a:spcPct val="110000"/>
              </a:lnSpc>
              <a:spcBef>
                <a:spcPts val="0"/>
              </a:spcBef>
            </a:pPr>
            <a:endParaRPr lang="es-ES" sz="1600" dirty="0"/>
          </a:p>
          <a:p>
            <a:pPr lvl="0">
              <a:lnSpc>
                <a:spcPct val="110000"/>
              </a:lnSpc>
              <a:spcBef>
                <a:spcPts val="0"/>
              </a:spcBef>
            </a:pPr>
            <a:r>
              <a:rPr lang="es-ES" dirty="0" smtClean="0"/>
              <a:t>La incorporación de la metodología en las Políticas Públicas de TD, a través de las Subcomisiones, crearía condiciones para asegurar su promoción y demanda permanente para aplicar SCORE por parte de las empresas.</a:t>
            </a:r>
            <a:endParaRPr lang="es-ES" sz="1600" dirty="0" smtClean="0"/>
          </a:p>
          <a:p>
            <a:pPr lvl="0">
              <a:lnSpc>
                <a:spcPct val="110000"/>
              </a:lnSpc>
              <a:spcBef>
                <a:spcPts val="0"/>
              </a:spcBef>
            </a:pPr>
            <a:endParaRPr lang="es-ES" sz="1600" dirty="0"/>
          </a:p>
          <a:p>
            <a:pPr lvl="0">
              <a:lnSpc>
                <a:spcPct val="110000"/>
              </a:lnSpc>
              <a:spcBef>
                <a:spcPts val="0"/>
              </a:spcBef>
            </a:pPr>
            <a:r>
              <a:rPr lang="es-ES" dirty="0" smtClean="0"/>
              <a:t>Otro aspecto que garantiza sostenibilidad es la voluntad de la ANDI de que uno de sus socios importantes en el sector minero (Carbones El Cerrejón) promueva y extienda SCORE en su cadena de proveedores.</a:t>
            </a:r>
            <a:endParaRPr lang="es-ES" dirty="0"/>
          </a:p>
        </p:txBody>
      </p:sp>
      <p:sp>
        <p:nvSpPr>
          <p:cNvPr id="5" name="CuadroTexto 4"/>
          <p:cNvSpPr txBox="1"/>
          <p:nvPr/>
        </p:nvSpPr>
        <p:spPr>
          <a:xfrm>
            <a:off x="72008" y="1187460"/>
            <a:ext cx="8964488" cy="430887"/>
          </a:xfrm>
          <a:prstGeom prst="rect">
            <a:avLst/>
          </a:prstGeom>
          <a:noFill/>
        </p:spPr>
        <p:txBody>
          <a:bodyPr wrap="square" rtlCol="0">
            <a:spAutoFit/>
          </a:bodyPr>
          <a:lstStyle/>
          <a:p>
            <a:pPr algn="ctr"/>
            <a:r>
              <a:rPr lang="es-ES" sz="2200" b="1" i="1" u="sng" dirty="0" smtClean="0">
                <a:solidFill>
                  <a:schemeClr val="accent4"/>
                </a:solidFill>
                <a:latin typeface="Book Antiqua" panose="02040602050305030304" pitchFamily="18" charset="0"/>
                <a:ea typeface="Batang" panose="02030600000101010101" pitchFamily="18" charset="-127"/>
                <a:cs typeface="Aharoni" panose="02010803020104030203" pitchFamily="2" charset="-79"/>
              </a:rPr>
              <a:t>SOSTENIBILIDAD DE LA INTERVENCIÓN</a:t>
            </a:r>
            <a:endParaRPr lang="es-CO" sz="2200" b="1" i="1" u="sng" dirty="0">
              <a:solidFill>
                <a:schemeClr val="accent4"/>
              </a:solidFill>
              <a:latin typeface="Book Antiqua" panose="02040602050305030304" pitchFamily="18" charset="0"/>
              <a:ea typeface="Batang" panose="02030600000101010101" pitchFamily="18" charset="-127"/>
              <a:cs typeface="Aharoni" panose="02010803020104030203" pitchFamily="2" charset="-79"/>
            </a:endParaRPr>
          </a:p>
        </p:txBody>
      </p:sp>
    </p:spTree>
    <p:extLst>
      <p:ext uri="{BB962C8B-B14F-4D97-AF65-F5344CB8AC3E}">
        <p14:creationId xmlns:p14="http://schemas.microsoft.com/office/powerpoint/2010/main" val="10838461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0364" y="1468325"/>
            <a:ext cx="8363272" cy="5201035"/>
          </a:xfrm>
        </p:spPr>
        <p:txBody>
          <a:bodyPr>
            <a:normAutofit fontScale="92500" lnSpcReduction="20000"/>
          </a:bodyPr>
          <a:lstStyle/>
          <a:p>
            <a:pPr marL="624078" lvl="0" indent="-514350">
              <a:buFont typeface="+mj-lt"/>
              <a:buAutoNum type="arabicPeriod"/>
            </a:pPr>
            <a:r>
              <a:rPr lang="es-CO" dirty="0"/>
              <a:t>El proyecto </a:t>
            </a:r>
            <a:r>
              <a:rPr lang="es-CO" dirty="0" smtClean="0"/>
              <a:t>orientado a </a:t>
            </a:r>
            <a:r>
              <a:rPr lang="es-CO" dirty="0" smtClean="0"/>
              <a:t>distintos sectores productivos fue </a:t>
            </a:r>
            <a:r>
              <a:rPr lang="es-CO" dirty="0"/>
              <a:t>pertinente, </a:t>
            </a:r>
            <a:r>
              <a:rPr lang="es-CO" dirty="0" smtClean="0"/>
              <a:t>el proyecto </a:t>
            </a:r>
            <a:r>
              <a:rPr lang="es-CO" dirty="0" smtClean="0"/>
              <a:t>centrado </a:t>
            </a:r>
            <a:r>
              <a:rPr lang="es-ES" dirty="0" smtClean="0"/>
              <a:t>sólo en el </a:t>
            </a:r>
            <a:r>
              <a:rPr lang="es-ES" dirty="0" smtClean="0"/>
              <a:t>sector minero (Carbones El Cerrejón) </a:t>
            </a:r>
            <a:r>
              <a:rPr lang="es-ES" dirty="0" smtClean="0"/>
              <a:t>como estaba en el diseño, no </a:t>
            </a:r>
            <a:r>
              <a:rPr lang="es-ES" dirty="0" smtClean="0"/>
              <a:t>lo </a:t>
            </a:r>
            <a:r>
              <a:rPr lang="es-ES" dirty="0" smtClean="0"/>
              <a:t>era. </a:t>
            </a:r>
            <a:r>
              <a:rPr lang="es-CO" b="1" dirty="0" smtClean="0"/>
              <a:t>Valoración</a:t>
            </a:r>
            <a:r>
              <a:rPr lang="es-CO" b="1" dirty="0"/>
              <a:t>: </a:t>
            </a:r>
            <a:r>
              <a:rPr lang="es-CO" b="1" dirty="0" smtClean="0"/>
              <a:t>Media</a:t>
            </a:r>
            <a:endParaRPr lang="es-CO" sz="1600" b="1" dirty="0" smtClean="0"/>
          </a:p>
          <a:p>
            <a:pPr marL="624078" lvl="0" indent="-514350">
              <a:buFont typeface="+mj-lt"/>
              <a:buAutoNum type="arabicPeriod"/>
            </a:pPr>
            <a:endParaRPr lang="es-CO" sz="1600" dirty="0"/>
          </a:p>
          <a:p>
            <a:pPr marL="624078" lvl="0" indent="-514350">
              <a:buFont typeface="+mj-lt"/>
              <a:buAutoNum type="arabicPeriod"/>
            </a:pPr>
            <a:r>
              <a:rPr lang="es-CO" dirty="0" smtClean="0"/>
              <a:t>Se </a:t>
            </a:r>
            <a:r>
              <a:rPr lang="es-CO" dirty="0" smtClean="0"/>
              <a:t>esperaba </a:t>
            </a:r>
            <a:r>
              <a:rPr lang="es-CO" dirty="0" smtClean="0"/>
              <a:t>que la Subcomisi</a:t>
            </a:r>
            <a:r>
              <a:rPr lang="es-ES" dirty="0" err="1" smtClean="0"/>
              <a:t>ón</a:t>
            </a:r>
            <a:r>
              <a:rPr lang="es-ES" dirty="0" smtClean="0"/>
              <a:t> </a:t>
            </a:r>
            <a:r>
              <a:rPr lang="es-ES" dirty="0" smtClean="0"/>
              <a:t>se empoderara </a:t>
            </a:r>
            <a:r>
              <a:rPr lang="es-ES" dirty="0" smtClean="0"/>
              <a:t>los productos </a:t>
            </a:r>
            <a:r>
              <a:rPr lang="es-ES" dirty="0" smtClean="0"/>
              <a:t>proporcionados </a:t>
            </a:r>
            <a:r>
              <a:rPr lang="es-ES" dirty="0" smtClean="0"/>
              <a:t>por el Proyecto tanto del componente1 como 2. Esto no se consiguió porque el </a:t>
            </a:r>
            <a:r>
              <a:rPr lang="es-ES" dirty="0" smtClean="0"/>
              <a:t>tiempo y las </a:t>
            </a:r>
            <a:r>
              <a:rPr lang="es-ES" dirty="0" smtClean="0"/>
              <a:t>actividades </a:t>
            </a:r>
            <a:r>
              <a:rPr lang="es-ES" dirty="0" smtClean="0"/>
              <a:t>no </a:t>
            </a:r>
            <a:r>
              <a:rPr lang="es-ES" dirty="0" smtClean="0"/>
              <a:t>fueron suficientes. </a:t>
            </a:r>
            <a:r>
              <a:rPr lang="es-CO" b="1" dirty="0" smtClean="0"/>
              <a:t>Valoración</a:t>
            </a:r>
            <a:r>
              <a:rPr lang="es-CO" b="1" dirty="0"/>
              <a:t>: </a:t>
            </a:r>
            <a:r>
              <a:rPr lang="es-CO" b="1" dirty="0" smtClean="0"/>
              <a:t>Baja</a:t>
            </a:r>
            <a:endParaRPr lang="es-CO" sz="1500" b="1" dirty="0" smtClean="0"/>
          </a:p>
          <a:p>
            <a:pPr marL="624078" lvl="0" indent="-514350">
              <a:buFont typeface="+mj-lt"/>
              <a:buAutoNum type="arabicPeriod"/>
            </a:pPr>
            <a:endParaRPr lang="es-CO" sz="1500" dirty="0"/>
          </a:p>
          <a:p>
            <a:pPr marL="624078" lvl="0" indent="-514350">
              <a:buFont typeface="+mj-lt"/>
              <a:buAutoNum type="arabicPeriod"/>
            </a:pPr>
            <a:r>
              <a:rPr lang="es-CO" dirty="0" smtClean="0"/>
              <a:t>El proyecto fue efectivo en la consecuci</a:t>
            </a:r>
            <a:r>
              <a:rPr lang="es-ES" dirty="0" err="1" smtClean="0"/>
              <a:t>ón</a:t>
            </a:r>
            <a:r>
              <a:rPr lang="es-ES" dirty="0" smtClean="0"/>
              <a:t> de los resultados y productos de ambos componentes.</a:t>
            </a:r>
            <a:r>
              <a:rPr lang="es-CO" dirty="0" smtClean="0"/>
              <a:t>. </a:t>
            </a:r>
            <a:r>
              <a:rPr lang="es-CO" b="1" dirty="0"/>
              <a:t>Valoración: Alta </a:t>
            </a:r>
            <a:endParaRPr lang="es-CO" b="1" dirty="0" smtClean="0"/>
          </a:p>
        </p:txBody>
      </p:sp>
      <p:sp>
        <p:nvSpPr>
          <p:cNvPr id="4" name="Título 1"/>
          <p:cNvSpPr txBox="1">
            <a:spLocks/>
          </p:cNvSpPr>
          <p:nvPr/>
        </p:nvSpPr>
        <p:spPr>
          <a:xfrm>
            <a:off x="524036" y="401526"/>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CONCLUSIONES</a:t>
            </a:r>
            <a:endParaRPr lang="es-CO" dirty="0"/>
          </a:p>
        </p:txBody>
      </p:sp>
    </p:spTree>
    <p:extLst>
      <p:ext uri="{BB962C8B-B14F-4D97-AF65-F5344CB8AC3E}">
        <p14:creationId xmlns:p14="http://schemas.microsoft.com/office/powerpoint/2010/main" val="38617240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512" y="1507600"/>
            <a:ext cx="8856984" cy="5305776"/>
          </a:xfrm>
        </p:spPr>
        <p:txBody>
          <a:bodyPr>
            <a:normAutofit fontScale="92500" lnSpcReduction="20000"/>
          </a:bodyPr>
          <a:lstStyle/>
          <a:p>
            <a:pPr marL="624078" lvl="0" indent="-514350">
              <a:lnSpc>
                <a:spcPct val="120000"/>
              </a:lnSpc>
              <a:spcBef>
                <a:spcPts val="0"/>
              </a:spcBef>
              <a:buFont typeface="+mj-lt"/>
              <a:buAutoNum type="arabicPeriod" startAt="5"/>
            </a:pPr>
            <a:r>
              <a:rPr lang="es-CO" dirty="0"/>
              <a:t>El </a:t>
            </a:r>
            <a:r>
              <a:rPr lang="es-CO" dirty="0" smtClean="0"/>
              <a:t>Proyecto tuvo un alto impacto en las empresas donde se aplic</a:t>
            </a:r>
            <a:r>
              <a:rPr lang="es-ES" dirty="0" err="1" smtClean="0"/>
              <a:t>ó</a:t>
            </a:r>
            <a:r>
              <a:rPr lang="es-ES" dirty="0" smtClean="0"/>
              <a:t> la metodología SCORE, no así en la capacidad institucional de la Subcomisión para incorporar los resultados y productos del Proyecto en la Política Pública Regional</a:t>
            </a:r>
            <a:r>
              <a:rPr lang="es-CO" dirty="0" smtClean="0"/>
              <a:t>. </a:t>
            </a:r>
            <a:r>
              <a:rPr lang="es-CO" b="1" dirty="0"/>
              <a:t>Valoración: </a:t>
            </a:r>
            <a:r>
              <a:rPr lang="es-CO" b="1" dirty="0" smtClean="0"/>
              <a:t>Media</a:t>
            </a:r>
            <a:endParaRPr lang="es-CO" sz="1600" b="1" dirty="0" smtClean="0"/>
          </a:p>
          <a:p>
            <a:pPr marL="624078" lvl="0" indent="-514350">
              <a:lnSpc>
                <a:spcPct val="120000"/>
              </a:lnSpc>
              <a:spcBef>
                <a:spcPts val="0"/>
              </a:spcBef>
              <a:buFont typeface="+mj-lt"/>
              <a:buAutoNum type="arabicPeriod" startAt="5"/>
            </a:pPr>
            <a:endParaRPr lang="es-CO" sz="1600" dirty="0"/>
          </a:p>
          <a:p>
            <a:pPr marL="624078" lvl="0" indent="-514350">
              <a:lnSpc>
                <a:spcPct val="120000"/>
              </a:lnSpc>
              <a:spcBef>
                <a:spcPts val="0"/>
              </a:spcBef>
              <a:buFont typeface="+mj-lt"/>
              <a:buAutoNum type="arabicPeriod" startAt="5"/>
            </a:pPr>
            <a:r>
              <a:rPr lang="es-CO" dirty="0" smtClean="0"/>
              <a:t>La aplicaci</a:t>
            </a:r>
            <a:r>
              <a:rPr lang="es-ES" dirty="0" err="1" smtClean="0"/>
              <a:t>ón</a:t>
            </a:r>
            <a:r>
              <a:rPr lang="es-ES" dirty="0" smtClean="0"/>
              <a:t> de los módulos 1 y 5 de SCORE fue apropiada por la regional del SENA como parte de sus actividades ordinarias de acompañamiento a la gestión y fortalecimiento de empresas. Se </a:t>
            </a:r>
            <a:r>
              <a:rPr lang="es-ES" dirty="0" smtClean="0"/>
              <a:t>avanzó </a:t>
            </a:r>
            <a:r>
              <a:rPr lang="es-ES" dirty="0" smtClean="0"/>
              <a:t>en la creación de condiciones para que la metodología sea apropiada por el SENA a nivel nacional. </a:t>
            </a:r>
            <a:r>
              <a:rPr lang="es-CO" b="1" dirty="0" smtClean="0"/>
              <a:t>Valoración </a:t>
            </a:r>
            <a:r>
              <a:rPr lang="es-CO" b="1" dirty="0"/>
              <a:t>del impacto del Proyecto: Alta </a:t>
            </a:r>
            <a:endParaRPr lang="es-CO" b="1" dirty="0" smtClean="0"/>
          </a:p>
          <a:p>
            <a:pPr marL="624078" lvl="0" indent="-514350">
              <a:lnSpc>
                <a:spcPct val="120000"/>
              </a:lnSpc>
              <a:spcBef>
                <a:spcPts val="0"/>
              </a:spcBef>
              <a:buFont typeface="+mj-lt"/>
              <a:buAutoNum type="arabicPeriod" startAt="5"/>
            </a:pPr>
            <a:endParaRPr lang="es-CO" dirty="0"/>
          </a:p>
        </p:txBody>
      </p:sp>
      <p:sp>
        <p:nvSpPr>
          <p:cNvPr id="4" name="Título 1"/>
          <p:cNvSpPr txBox="1">
            <a:spLocks/>
          </p:cNvSpPr>
          <p:nvPr/>
        </p:nvSpPr>
        <p:spPr>
          <a:xfrm>
            <a:off x="457200" y="545541"/>
            <a:ext cx="8229600" cy="867235"/>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CONCLUSIONES</a:t>
            </a:r>
            <a:endParaRPr lang="es-CO" dirty="0"/>
          </a:p>
        </p:txBody>
      </p:sp>
    </p:spTree>
    <p:extLst>
      <p:ext uri="{BB962C8B-B14F-4D97-AF65-F5344CB8AC3E}">
        <p14:creationId xmlns:p14="http://schemas.microsoft.com/office/powerpoint/2010/main" val="39319815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512" y="1268760"/>
            <a:ext cx="8784976" cy="5589240"/>
          </a:xfrm>
        </p:spPr>
        <p:txBody>
          <a:bodyPr>
            <a:normAutofit fontScale="77500" lnSpcReduction="20000"/>
          </a:bodyPr>
          <a:lstStyle/>
          <a:p>
            <a:pPr lvl="0"/>
            <a:r>
              <a:rPr lang="es-CO" sz="3000" dirty="0"/>
              <a:t>Los productos generados por el proyecto de la </a:t>
            </a:r>
            <a:r>
              <a:rPr lang="es-CO" sz="3000" dirty="0" smtClean="0"/>
              <a:t>OIT, si son decididos </a:t>
            </a:r>
            <a:r>
              <a:rPr lang="es-CO" sz="3000" dirty="0"/>
              <a:t>y diseñados en conjunto con los actores tripartitos en la Subcomisión, </a:t>
            </a:r>
            <a:r>
              <a:rPr lang="es-CO" sz="3000" dirty="0" smtClean="0"/>
              <a:t>garantizan </a:t>
            </a:r>
            <a:r>
              <a:rPr lang="es-CO" sz="3000" dirty="0"/>
              <a:t>que la Subcomisión</a:t>
            </a:r>
            <a:r>
              <a:rPr lang="es-CO" dirty="0" smtClean="0"/>
              <a:t>:</a:t>
            </a:r>
          </a:p>
          <a:p>
            <a:pPr marL="109728" lvl="0" indent="0">
              <a:buNone/>
            </a:pPr>
            <a:endParaRPr lang="es-ES_tradnl" sz="1400" dirty="0"/>
          </a:p>
          <a:p>
            <a:pPr lvl="1"/>
            <a:r>
              <a:rPr lang="es-CO" sz="2700" dirty="0">
                <a:solidFill>
                  <a:srgbClr val="002060"/>
                </a:solidFill>
              </a:rPr>
              <a:t>S</a:t>
            </a:r>
            <a:r>
              <a:rPr lang="es-CO" sz="2700" dirty="0" smtClean="0">
                <a:solidFill>
                  <a:srgbClr val="002060"/>
                </a:solidFill>
              </a:rPr>
              <a:t>ea </a:t>
            </a:r>
            <a:r>
              <a:rPr lang="es-CO" sz="2700" dirty="0">
                <a:solidFill>
                  <a:srgbClr val="002060"/>
                </a:solidFill>
              </a:rPr>
              <a:t>el “doliente” del Proyecto;</a:t>
            </a:r>
            <a:endParaRPr lang="es-ES_tradnl" sz="2700" dirty="0">
              <a:solidFill>
                <a:srgbClr val="002060"/>
              </a:solidFill>
            </a:endParaRPr>
          </a:p>
          <a:p>
            <a:pPr lvl="1"/>
            <a:r>
              <a:rPr lang="es-CO" sz="2700" dirty="0">
                <a:solidFill>
                  <a:srgbClr val="002060"/>
                </a:solidFill>
              </a:rPr>
              <a:t>A</a:t>
            </a:r>
            <a:r>
              <a:rPr lang="es-CO" sz="2700" dirty="0" smtClean="0">
                <a:solidFill>
                  <a:srgbClr val="002060"/>
                </a:solidFill>
              </a:rPr>
              <a:t>propie </a:t>
            </a:r>
            <a:r>
              <a:rPr lang="es-CO" sz="2700" dirty="0">
                <a:solidFill>
                  <a:srgbClr val="002060"/>
                </a:solidFill>
              </a:rPr>
              <a:t>y empodere el Proyecto en función del desarrollo de su capacidad institucional; </a:t>
            </a:r>
            <a:endParaRPr lang="es-ES_tradnl" sz="2700" dirty="0">
              <a:solidFill>
                <a:srgbClr val="002060"/>
              </a:solidFill>
            </a:endParaRPr>
          </a:p>
          <a:p>
            <a:pPr lvl="1"/>
            <a:r>
              <a:rPr lang="es-CO" sz="2700" dirty="0" smtClean="0">
                <a:solidFill>
                  <a:srgbClr val="002060"/>
                </a:solidFill>
              </a:rPr>
              <a:t>Vuelva </a:t>
            </a:r>
            <a:r>
              <a:rPr lang="es-CO" sz="2700" dirty="0">
                <a:solidFill>
                  <a:srgbClr val="002060"/>
                </a:solidFill>
              </a:rPr>
              <a:t>el Proyecto parte de su plan de acción;</a:t>
            </a:r>
            <a:endParaRPr lang="es-ES_tradnl" sz="2700" dirty="0">
              <a:solidFill>
                <a:srgbClr val="002060"/>
              </a:solidFill>
            </a:endParaRPr>
          </a:p>
          <a:p>
            <a:pPr lvl="1"/>
            <a:r>
              <a:rPr lang="es-CO" sz="2700" dirty="0">
                <a:solidFill>
                  <a:srgbClr val="002060"/>
                </a:solidFill>
              </a:rPr>
              <a:t>P</a:t>
            </a:r>
            <a:r>
              <a:rPr lang="es-CO" sz="2700" dirty="0" smtClean="0">
                <a:solidFill>
                  <a:srgbClr val="002060"/>
                </a:solidFill>
              </a:rPr>
              <a:t>articipe </a:t>
            </a:r>
            <a:r>
              <a:rPr lang="es-CO" sz="2700" dirty="0">
                <a:solidFill>
                  <a:srgbClr val="002060"/>
                </a:solidFill>
              </a:rPr>
              <a:t>activamente en el M&amp;E del Proyecto, así el Proyecto sea ejecutado por la OIT.</a:t>
            </a:r>
            <a:endParaRPr lang="es-ES_tradnl" sz="2700" dirty="0">
              <a:solidFill>
                <a:srgbClr val="002060"/>
              </a:solidFill>
            </a:endParaRPr>
          </a:p>
          <a:p>
            <a:pPr marL="109728" lvl="0" indent="0">
              <a:buNone/>
            </a:pPr>
            <a:endParaRPr lang="es-CO" sz="1500" dirty="0"/>
          </a:p>
          <a:p>
            <a:pPr lvl="0"/>
            <a:r>
              <a:rPr lang="es-CO" sz="3000" dirty="0"/>
              <a:t>La apropiación y empoderamiento de los productos y resultados </a:t>
            </a:r>
            <a:r>
              <a:rPr lang="es-CO" sz="3000" dirty="0" smtClean="0"/>
              <a:t>depende </a:t>
            </a:r>
            <a:r>
              <a:rPr lang="es-CO" sz="3000" dirty="0"/>
              <a:t>de que el </a:t>
            </a:r>
            <a:r>
              <a:rPr lang="es-CO" sz="3000" dirty="0" smtClean="0"/>
              <a:t>proyecto </a:t>
            </a:r>
            <a:r>
              <a:rPr lang="es-CO" sz="3000" dirty="0"/>
              <a:t>cuente con el tiempo y las estrategias suficientes para</a:t>
            </a:r>
            <a:r>
              <a:rPr lang="es-CO" dirty="0"/>
              <a:t>:</a:t>
            </a:r>
            <a:r>
              <a:rPr lang="es-CO" sz="1200" dirty="0"/>
              <a:t> </a:t>
            </a:r>
            <a:endParaRPr lang="es-CO" sz="1200" dirty="0" smtClean="0"/>
          </a:p>
          <a:p>
            <a:pPr lvl="0"/>
            <a:endParaRPr lang="es-ES_tradnl" sz="1200" dirty="0"/>
          </a:p>
          <a:p>
            <a:pPr lvl="1"/>
            <a:r>
              <a:rPr lang="es-CO" sz="2700" dirty="0">
                <a:solidFill>
                  <a:srgbClr val="002060"/>
                </a:solidFill>
              </a:rPr>
              <a:t>la devolución de los resultados y productos a la Subcomisión </a:t>
            </a:r>
            <a:endParaRPr lang="es-ES_tradnl" sz="2700" dirty="0">
              <a:solidFill>
                <a:srgbClr val="002060"/>
              </a:solidFill>
            </a:endParaRPr>
          </a:p>
          <a:p>
            <a:pPr lvl="1"/>
            <a:r>
              <a:rPr lang="es-CO" sz="2700" dirty="0">
                <a:solidFill>
                  <a:srgbClr val="002060"/>
                </a:solidFill>
              </a:rPr>
              <a:t>la creación de condiciones de “uso” de estos productos y resultados por parte de la Subcomisión en su labor de construcción de políticas públicas de TD y en su labor de prevención y solución de conflictos laborales. </a:t>
            </a:r>
            <a:endParaRPr lang="es-ES_tradnl" sz="2700" dirty="0">
              <a:solidFill>
                <a:srgbClr val="002060"/>
              </a:solidFill>
            </a:endParaRPr>
          </a:p>
        </p:txBody>
      </p:sp>
      <p:sp>
        <p:nvSpPr>
          <p:cNvPr id="4" name="Título 1"/>
          <p:cNvSpPr txBox="1">
            <a:spLocks/>
          </p:cNvSpPr>
          <p:nvPr/>
        </p:nvSpPr>
        <p:spPr>
          <a:xfrm>
            <a:off x="457200" y="306701"/>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LECCIONES APRENDIDAS</a:t>
            </a:r>
            <a:endParaRPr lang="es-CO" dirty="0"/>
          </a:p>
        </p:txBody>
      </p:sp>
    </p:spTree>
    <p:extLst>
      <p:ext uri="{BB962C8B-B14F-4D97-AF65-F5344CB8AC3E}">
        <p14:creationId xmlns:p14="http://schemas.microsoft.com/office/powerpoint/2010/main" val="3875483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7504" y="1373501"/>
            <a:ext cx="8892480" cy="5484499"/>
          </a:xfrm>
        </p:spPr>
        <p:txBody>
          <a:bodyPr>
            <a:normAutofit fontScale="77500" lnSpcReduction="20000"/>
          </a:bodyPr>
          <a:lstStyle/>
          <a:p>
            <a:pPr lvl="0"/>
            <a:r>
              <a:rPr lang="es-CO" dirty="0"/>
              <a:t>Para que los resultados y productos del apoyo de la OIT, a través del Proyecto, contribuyan de manera efectiva al fortalecimiento de la capacidad institucional de la Subcomisión, deben darse las siguientes condiciones: </a:t>
            </a:r>
            <a:endParaRPr lang="es-ES_tradnl" dirty="0"/>
          </a:p>
          <a:p>
            <a:pPr lvl="1"/>
            <a:r>
              <a:rPr lang="es-ES_tradnl" sz="2700" dirty="0" smtClean="0">
                <a:solidFill>
                  <a:srgbClr val="002060"/>
                </a:solidFill>
              </a:rPr>
              <a:t>L</a:t>
            </a:r>
            <a:r>
              <a:rPr lang="es-CO" sz="2700" dirty="0" smtClean="0">
                <a:solidFill>
                  <a:srgbClr val="002060"/>
                </a:solidFill>
              </a:rPr>
              <a:t>a </a:t>
            </a:r>
            <a:r>
              <a:rPr lang="es-CO" sz="2700" dirty="0">
                <a:solidFill>
                  <a:srgbClr val="002060"/>
                </a:solidFill>
              </a:rPr>
              <a:t>Subcomisión </a:t>
            </a:r>
            <a:r>
              <a:rPr lang="es-CO" sz="2700" dirty="0" smtClean="0">
                <a:solidFill>
                  <a:srgbClr val="002060"/>
                </a:solidFill>
              </a:rPr>
              <a:t>debe contar </a:t>
            </a:r>
            <a:r>
              <a:rPr lang="es-CO" sz="2700" dirty="0">
                <a:solidFill>
                  <a:srgbClr val="002060"/>
                </a:solidFill>
              </a:rPr>
              <a:t>con una participación adecuada de los actores tripartitos </a:t>
            </a:r>
            <a:r>
              <a:rPr lang="es-CO" sz="2700" dirty="0" smtClean="0">
                <a:solidFill>
                  <a:srgbClr val="002060"/>
                </a:solidFill>
              </a:rPr>
              <a:t>(presencia de </a:t>
            </a:r>
            <a:r>
              <a:rPr lang="es-CO" sz="2700" dirty="0">
                <a:solidFill>
                  <a:srgbClr val="002060"/>
                </a:solidFill>
              </a:rPr>
              <a:t>los </a:t>
            </a:r>
            <a:r>
              <a:rPr lang="es-CO" sz="2700" dirty="0" smtClean="0">
                <a:solidFill>
                  <a:srgbClr val="002060"/>
                </a:solidFill>
              </a:rPr>
              <a:t>gremios de empleadores</a:t>
            </a:r>
            <a:r>
              <a:rPr lang="es-CO" sz="2700" dirty="0">
                <a:solidFill>
                  <a:srgbClr val="002060"/>
                </a:solidFill>
              </a:rPr>
              <a:t>, </a:t>
            </a:r>
            <a:r>
              <a:rPr lang="es-CO" sz="2700" dirty="0" smtClean="0">
                <a:solidFill>
                  <a:srgbClr val="002060"/>
                </a:solidFill>
              </a:rPr>
              <a:t>de </a:t>
            </a:r>
            <a:r>
              <a:rPr lang="es-CO" sz="2700" dirty="0">
                <a:solidFill>
                  <a:srgbClr val="002060"/>
                </a:solidFill>
              </a:rPr>
              <a:t>las centrales de los sindicatos </a:t>
            </a:r>
            <a:r>
              <a:rPr lang="es-CO" sz="2700" dirty="0" smtClean="0">
                <a:solidFill>
                  <a:srgbClr val="002060"/>
                </a:solidFill>
              </a:rPr>
              <a:t>y </a:t>
            </a:r>
            <a:r>
              <a:rPr lang="es-CO" sz="2700" dirty="0">
                <a:solidFill>
                  <a:srgbClr val="002060"/>
                </a:solidFill>
              </a:rPr>
              <a:t>del </a:t>
            </a:r>
            <a:r>
              <a:rPr lang="es-CO" sz="2700" dirty="0" smtClean="0">
                <a:solidFill>
                  <a:srgbClr val="002060"/>
                </a:solidFill>
              </a:rPr>
              <a:t>gobierno) y que </a:t>
            </a:r>
            <a:r>
              <a:rPr lang="es-CO" sz="2700" dirty="0">
                <a:solidFill>
                  <a:srgbClr val="002060"/>
                </a:solidFill>
              </a:rPr>
              <a:t>quienes participen lo hagan de manera continua y sean tomadores de </a:t>
            </a:r>
            <a:r>
              <a:rPr lang="es-CO" sz="2700" dirty="0" smtClean="0">
                <a:solidFill>
                  <a:srgbClr val="002060"/>
                </a:solidFill>
              </a:rPr>
              <a:t>decisiones</a:t>
            </a:r>
            <a:endParaRPr lang="es-ES_tradnl" sz="2700" dirty="0">
              <a:solidFill>
                <a:srgbClr val="002060"/>
              </a:solidFill>
            </a:endParaRPr>
          </a:p>
          <a:p>
            <a:pPr lvl="1"/>
            <a:r>
              <a:rPr lang="es-CO" sz="2700" dirty="0">
                <a:solidFill>
                  <a:srgbClr val="002060"/>
                </a:solidFill>
              </a:rPr>
              <a:t>L</a:t>
            </a:r>
            <a:r>
              <a:rPr lang="es-CO" sz="2700" dirty="0" smtClean="0">
                <a:solidFill>
                  <a:srgbClr val="002060"/>
                </a:solidFill>
              </a:rPr>
              <a:t>a </a:t>
            </a:r>
            <a:r>
              <a:rPr lang="es-CO" sz="2700" dirty="0">
                <a:solidFill>
                  <a:srgbClr val="002060"/>
                </a:solidFill>
              </a:rPr>
              <a:t>Subcomisión </a:t>
            </a:r>
            <a:r>
              <a:rPr lang="es-CO" sz="2700" dirty="0" smtClean="0">
                <a:solidFill>
                  <a:srgbClr val="002060"/>
                </a:solidFill>
              </a:rPr>
              <a:t>dene tener un </a:t>
            </a:r>
            <a:r>
              <a:rPr lang="es-CO" sz="2700" dirty="0">
                <a:solidFill>
                  <a:srgbClr val="002060"/>
                </a:solidFill>
              </a:rPr>
              <a:t>funcionamiento adecuado (que cuente con una Secretaría Técnica en propiedad financiada por el Ministerio de Trabajo, </a:t>
            </a:r>
            <a:r>
              <a:rPr lang="es-CO" sz="2700" dirty="0" smtClean="0">
                <a:solidFill>
                  <a:srgbClr val="002060"/>
                </a:solidFill>
              </a:rPr>
              <a:t>para dedicarse </a:t>
            </a:r>
            <a:r>
              <a:rPr lang="es-CO" sz="2700" dirty="0">
                <a:solidFill>
                  <a:srgbClr val="002060"/>
                </a:solidFill>
              </a:rPr>
              <a:t>de tiempo completo a esta labor) </a:t>
            </a:r>
            <a:endParaRPr lang="es-ES_tradnl" sz="1400" dirty="0">
              <a:solidFill>
                <a:srgbClr val="002060"/>
              </a:solidFill>
            </a:endParaRPr>
          </a:p>
          <a:p>
            <a:pPr marL="109728" lvl="0" indent="0">
              <a:buNone/>
            </a:pPr>
            <a:endParaRPr lang="es-CO" sz="1400" dirty="0"/>
          </a:p>
          <a:p>
            <a:pPr lvl="0"/>
            <a:r>
              <a:rPr lang="es-CO" dirty="0"/>
              <a:t>Conseguir que empresas y acompañantes o consultores de empresas acepten la implementación de la Metodología SCORE y estén dispuestos a invertir en su aplicación, requiere un trabajo previo de “marketing” que les permita conocer experiencias que demuestren los cambios </a:t>
            </a:r>
            <a:r>
              <a:rPr lang="es-CO" dirty="0" smtClean="0"/>
              <a:t>provocados </a:t>
            </a:r>
            <a:r>
              <a:rPr lang="es-CO" dirty="0"/>
              <a:t>y los beneficios económicos conseguidos con estos cambios</a:t>
            </a:r>
            <a:endParaRPr lang="es-ES_tradnl" dirty="0"/>
          </a:p>
        </p:txBody>
      </p:sp>
      <p:sp>
        <p:nvSpPr>
          <p:cNvPr id="4" name="Título 1"/>
          <p:cNvSpPr txBox="1">
            <a:spLocks/>
          </p:cNvSpPr>
          <p:nvPr/>
        </p:nvSpPr>
        <p:spPr>
          <a:xfrm>
            <a:off x="457200" y="306701"/>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LECCIONES APRENDIDAS</a:t>
            </a:r>
            <a:endParaRPr lang="es-CO" dirty="0"/>
          </a:p>
        </p:txBody>
      </p:sp>
    </p:spTree>
    <p:extLst>
      <p:ext uri="{BB962C8B-B14F-4D97-AF65-F5344CB8AC3E}">
        <p14:creationId xmlns:p14="http://schemas.microsoft.com/office/powerpoint/2010/main" val="3552623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2008" y="1340768"/>
            <a:ext cx="8964488" cy="5489848"/>
          </a:xfrm>
        </p:spPr>
        <p:txBody>
          <a:bodyPr>
            <a:normAutofit fontScale="62500" lnSpcReduction="20000"/>
          </a:bodyPr>
          <a:lstStyle/>
          <a:p>
            <a:pPr lvl="0"/>
            <a:r>
              <a:rPr lang="es-CO" sz="3400" dirty="0"/>
              <a:t>Para que </a:t>
            </a:r>
            <a:r>
              <a:rPr lang="es-CO" sz="3400" dirty="0" smtClean="0"/>
              <a:t>SCORE se aplique de manera efectiva se requiere</a:t>
            </a:r>
            <a:r>
              <a:rPr lang="es-CO" sz="3400" dirty="0" smtClean="0"/>
              <a:t>:</a:t>
            </a:r>
            <a:endParaRPr lang="es-CO" sz="1300" dirty="0" smtClean="0"/>
          </a:p>
          <a:p>
            <a:pPr lvl="0"/>
            <a:endParaRPr lang="es-CO" sz="1300" dirty="0" smtClean="0"/>
          </a:p>
          <a:p>
            <a:pPr lvl="1">
              <a:lnSpc>
                <a:spcPct val="120000"/>
              </a:lnSpc>
              <a:spcBef>
                <a:spcPts val="200"/>
              </a:spcBef>
              <a:spcAft>
                <a:spcPts val="200"/>
              </a:spcAft>
            </a:pPr>
            <a:r>
              <a:rPr lang="es-CO" dirty="0">
                <a:solidFill>
                  <a:srgbClr val="002060"/>
                </a:solidFill>
              </a:rPr>
              <a:t>Participación activa de la gerencia de la empresa </a:t>
            </a:r>
            <a:r>
              <a:rPr lang="es-CO" dirty="0" smtClean="0">
                <a:solidFill>
                  <a:srgbClr val="002060"/>
                </a:solidFill>
              </a:rPr>
              <a:t>en todo el proceso</a:t>
            </a:r>
            <a:endParaRPr lang="es-ES_tradnl" dirty="0">
              <a:solidFill>
                <a:srgbClr val="002060"/>
              </a:solidFill>
            </a:endParaRPr>
          </a:p>
          <a:p>
            <a:pPr lvl="1">
              <a:lnSpc>
                <a:spcPct val="120000"/>
              </a:lnSpc>
              <a:spcBef>
                <a:spcPts val="200"/>
              </a:spcBef>
              <a:spcAft>
                <a:spcPts val="200"/>
              </a:spcAft>
            </a:pPr>
            <a:r>
              <a:rPr lang="es-CO" dirty="0">
                <a:solidFill>
                  <a:srgbClr val="002060"/>
                </a:solidFill>
              </a:rPr>
              <a:t>C</a:t>
            </a:r>
            <a:r>
              <a:rPr lang="es-CO" dirty="0" smtClean="0">
                <a:solidFill>
                  <a:srgbClr val="002060"/>
                </a:solidFill>
              </a:rPr>
              <a:t>ompromiso </a:t>
            </a:r>
            <a:r>
              <a:rPr lang="es-CO" dirty="0">
                <a:solidFill>
                  <a:srgbClr val="002060"/>
                </a:solidFill>
              </a:rPr>
              <a:t>de participación de la empresa </a:t>
            </a:r>
            <a:r>
              <a:rPr lang="es-CO" dirty="0" smtClean="0">
                <a:solidFill>
                  <a:srgbClr val="002060"/>
                </a:solidFill>
              </a:rPr>
              <a:t>por </a:t>
            </a:r>
            <a:r>
              <a:rPr lang="es-CO" dirty="0">
                <a:solidFill>
                  <a:srgbClr val="002060"/>
                </a:solidFill>
              </a:rPr>
              <a:t>escrito mediante oficio </a:t>
            </a:r>
            <a:endParaRPr lang="es-ES_tradnl" dirty="0">
              <a:solidFill>
                <a:srgbClr val="002060"/>
              </a:solidFill>
            </a:endParaRPr>
          </a:p>
          <a:p>
            <a:pPr lvl="1">
              <a:lnSpc>
                <a:spcPct val="120000"/>
              </a:lnSpc>
              <a:spcBef>
                <a:spcPts val="200"/>
              </a:spcBef>
              <a:spcAft>
                <a:spcPts val="200"/>
              </a:spcAft>
            </a:pPr>
            <a:r>
              <a:rPr lang="es-CO" dirty="0">
                <a:solidFill>
                  <a:srgbClr val="002060"/>
                </a:solidFill>
              </a:rPr>
              <a:t>Que en el EME estén presentes el Gerente, al menos dos administrativos y al menos dos operarios, y en lo posible que haya equidad de género </a:t>
            </a:r>
            <a:endParaRPr lang="es-ES_tradnl" dirty="0">
              <a:solidFill>
                <a:srgbClr val="002060"/>
              </a:solidFill>
            </a:endParaRPr>
          </a:p>
          <a:p>
            <a:pPr lvl="1">
              <a:lnSpc>
                <a:spcPct val="120000"/>
              </a:lnSpc>
              <a:spcBef>
                <a:spcPts val="200"/>
              </a:spcBef>
              <a:spcAft>
                <a:spcPts val="200"/>
              </a:spcAft>
            </a:pPr>
            <a:r>
              <a:rPr lang="es-CO" dirty="0" smtClean="0">
                <a:solidFill>
                  <a:srgbClr val="002060"/>
                </a:solidFill>
              </a:rPr>
              <a:t>Que el acom</a:t>
            </a:r>
            <a:r>
              <a:rPr lang="es-ES" dirty="0" err="1" smtClean="0">
                <a:solidFill>
                  <a:srgbClr val="002060"/>
                </a:solidFill>
              </a:rPr>
              <a:t>pañante</a:t>
            </a:r>
            <a:r>
              <a:rPr lang="es-ES" dirty="0" smtClean="0">
                <a:solidFill>
                  <a:srgbClr val="002060"/>
                </a:solidFill>
              </a:rPr>
              <a:t> </a:t>
            </a:r>
            <a:r>
              <a:rPr lang="es-CO" dirty="0" smtClean="0">
                <a:solidFill>
                  <a:srgbClr val="002060"/>
                </a:solidFill>
              </a:rPr>
              <a:t>(</a:t>
            </a:r>
            <a:r>
              <a:rPr lang="es-CO" dirty="0">
                <a:solidFill>
                  <a:srgbClr val="002060"/>
                </a:solidFill>
              </a:rPr>
              <a:t>formador o consultor), sea una sola persona, para que sea el líder y responsable. Cuando son dos personas ninguno de las dos se responsabiliza </a:t>
            </a:r>
            <a:endParaRPr lang="es-ES_tradnl" dirty="0">
              <a:solidFill>
                <a:srgbClr val="002060"/>
              </a:solidFill>
            </a:endParaRPr>
          </a:p>
          <a:p>
            <a:pPr lvl="1">
              <a:lnSpc>
                <a:spcPct val="120000"/>
              </a:lnSpc>
              <a:spcBef>
                <a:spcPts val="200"/>
              </a:spcBef>
              <a:spcAft>
                <a:spcPts val="200"/>
              </a:spcAft>
            </a:pPr>
            <a:r>
              <a:rPr lang="es-CO" dirty="0" smtClean="0">
                <a:solidFill>
                  <a:srgbClr val="002060"/>
                </a:solidFill>
              </a:rPr>
              <a:t>Que esa persona </a:t>
            </a:r>
            <a:r>
              <a:rPr lang="es-CO" dirty="0">
                <a:solidFill>
                  <a:srgbClr val="002060"/>
                </a:solidFill>
              </a:rPr>
              <a:t>haga seguimiento permanente de manera virtual, es decir, “</a:t>
            </a:r>
            <a:r>
              <a:rPr lang="es-CO" i="1" dirty="0">
                <a:solidFill>
                  <a:srgbClr val="002060"/>
                </a:solidFill>
              </a:rPr>
              <a:t>que no espere al día de la visita, que se tome a pecho la </a:t>
            </a:r>
            <a:r>
              <a:rPr lang="es-CO" i="1" dirty="0" smtClean="0">
                <a:solidFill>
                  <a:srgbClr val="002060"/>
                </a:solidFill>
              </a:rPr>
              <a:t>empresa</a:t>
            </a:r>
            <a:r>
              <a:rPr lang="es-CO" dirty="0" smtClean="0">
                <a:solidFill>
                  <a:srgbClr val="002060"/>
                </a:solidFill>
              </a:rPr>
              <a:t>”</a:t>
            </a:r>
            <a:endParaRPr lang="es-ES_tradnl" dirty="0">
              <a:solidFill>
                <a:srgbClr val="002060"/>
              </a:solidFill>
            </a:endParaRPr>
          </a:p>
          <a:p>
            <a:pPr lvl="1">
              <a:lnSpc>
                <a:spcPct val="120000"/>
              </a:lnSpc>
              <a:spcBef>
                <a:spcPts val="200"/>
              </a:spcBef>
              <a:spcAft>
                <a:spcPts val="200"/>
              </a:spcAft>
            </a:pPr>
            <a:r>
              <a:rPr lang="es-ES_tradnl" dirty="0">
                <a:solidFill>
                  <a:srgbClr val="002060"/>
                </a:solidFill>
              </a:rPr>
              <a:t>L</a:t>
            </a:r>
            <a:r>
              <a:rPr lang="es-CO" dirty="0" smtClean="0">
                <a:solidFill>
                  <a:srgbClr val="002060"/>
                </a:solidFill>
              </a:rPr>
              <a:t>a </a:t>
            </a:r>
            <a:r>
              <a:rPr lang="es-CO" dirty="0">
                <a:solidFill>
                  <a:srgbClr val="002060"/>
                </a:solidFill>
              </a:rPr>
              <a:t>implementación de la metodología se haga en momentos que convengan a la </a:t>
            </a:r>
            <a:r>
              <a:rPr lang="es-CO" dirty="0" smtClean="0">
                <a:solidFill>
                  <a:srgbClr val="002060"/>
                </a:solidFill>
              </a:rPr>
              <a:t>empresa </a:t>
            </a:r>
            <a:r>
              <a:rPr lang="es-CO" dirty="0">
                <a:solidFill>
                  <a:srgbClr val="002060"/>
                </a:solidFill>
              </a:rPr>
              <a:t>(no en “temporada alta</a:t>
            </a:r>
            <a:r>
              <a:rPr lang="es-CO" dirty="0" smtClean="0">
                <a:solidFill>
                  <a:srgbClr val="002060"/>
                </a:solidFill>
              </a:rPr>
              <a:t>” </a:t>
            </a:r>
            <a:r>
              <a:rPr lang="es-CO" dirty="0">
                <a:solidFill>
                  <a:srgbClr val="002060"/>
                </a:solidFill>
              </a:rPr>
              <a:t>o tiempos de cierre)</a:t>
            </a:r>
            <a:endParaRPr lang="es-ES_tradnl" dirty="0">
              <a:solidFill>
                <a:srgbClr val="002060"/>
              </a:solidFill>
            </a:endParaRPr>
          </a:p>
          <a:p>
            <a:pPr lvl="1">
              <a:lnSpc>
                <a:spcPct val="120000"/>
              </a:lnSpc>
              <a:spcBef>
                <a:spcPts val="200"/>
              </a:spcBef>
              <a:spcAft>
                <a:spcPts val="200"/>
              </a:spcAft>
            </a:pPr>
            <a:r>
              <a:rPr lang="es-CO" dirty="0">
                <a:solidFill>
                  <a:srgbClr val="002060"/>
                </a:solidFill>
              </a:rPr>
              <a:t>Flexibilizar el número de visitas, pues en algunos casos se requieren más de tres visitas (hasta cinco visitas) además de la visita </a:t>
            </a:r>
            <a:r>
              <a:rPr lang="es-CO" dirty="0" smtClean="0">
                <a:solidFill>
                  <a:srgbClr val="002060"/>
                </a:solidFill>
              </a:rPr>
              <a:t>0/y </a:t>
            </a:r>
            <a:r>
              <a:rPr lang="es-CO" dirty="0">
                <a:solidFill>
                  <a:srgbClr val="002060"/>
                </a:solidFill>
              </a:rPr>
              <a:t>que la aplicación pueda extenderse a tres meses por módulo </a:t>
            </a:r>
            <a:endParaRPr lang="es-ES_tradnl" dirty="0">
              <a:solidFill>
                <a:srgbClr val="002060"/>
              </a:solidFill>
            </a:endParaRPr>
          </a:p>
          <a:p>
            <a:pPr lvl="1">
              <a:lnSpc>
                <a:spcPct val="120000"/>
              </a:lnSpc>
              <a:spcBef>
                <a:spcPts val="200"/>
              </a:spcBef>
              <a:spcAft>
                <a:spcPts val="200"/>
              </a:spcAft>
            </a:pPr>
            <a:r>
              <a:rPr lang="es-CO" dirty="0">
                <a:solidFill>
                  <a:srgbClr val="002060"/>
                </a:solidFill>
              </a:rPr>
              <a:t>En el caso de empresas grandes, </a:t>
            </a:r>
            <a:r>
              <a:rPr lang="es-CO" dirty="0" smtClean="0">
                <a:solidFill>
                  <a:srgbClr val="002060"/>
                </a:solidFill>
              </a:rPr>
              <a:t>escoger s</a:t>
            </a:r>
            <a:r>
              <a:rPr lang="es-ES" dirty="0" err="1" smtClean="0">
                <a:solidFill>
                  <a:srgbClr val="002060"/>
                </a:solidFill>
              </a:rPr>
              <a:t>ólo</a:t>
            </a:r>
            <a:r>
              <a:rPr lang="es-CO" dirty="0" smtClean="0">
                <a:solidFill>
                  <a:srgbClr val="002060"/>
                </a:solidFill>
              </a:rPr>
              <a:t> </a:t>
            </a:r>
            <a:r>
              <a:rPr lang="es-CO" dirty="0">
                <a:solidFill>
                  <a:srgbClr val="002060"/>
                </a:solidFill>
              </a:rPr>
              <a:t>un área específica de la empresa</a:t>
            </a:r>
            <a:endParaRPr lang="es-ES_tradnl" dirty="0">
              <a:solidFill>
                <a:srgbClr val="002060"/>
              </a:solidFill>
            </a:endParaRPr>
          </a:p>
          <a:p>
            <a:pPr lvl="1">
              <a:lnSpc>
                <a:spcPct val="120000"/>
              </a:lnSpc>
              <a:spcBef>
                <a:spcPts val="200"/>
              </a:spcBef>
              <a:spcAft>
                <a:spcPts val="200"/>
              </a:spcAft>
            </a:pPr>
            <a:r>
              <a:rPr lang="es-CO" dirty="0">
                <a:solidFill>
                  <a:srgbClr val="002060"/>
                </a:solidFill>
              </a:rPr>
              <a:t>Cuando se trabaja con varias empresas y acompañantes (formadores y consultores) es importante que haya una coordinación que esté pendiente de los acompañantes y de las empresas en conjunto, para asegurar el cumplimiento de la metodología y los </a:t>
            </a:r>
            <a:r>
              <a:rPr lang="es-CO" dirty="0" smtClean="0">
                <a:solidFill>
                  <a:srgbClr val="002060"/>
                </a:solidFill>
              </a:rPr>
              <a:t>compromisos</a:t>
            </a:r>
            <a:endParaRPr lang="es-ES_tradnl" dirty="0">
              <a:solidFill>
                <a:srgbClr val="002060"/>
              </a:solidFill>
            </a:endParaRPr>
          </a:p>
        </p:txBody>
      </p:sp>
      <p:sp>
        <p:nvSpPr>
          <p:cNvPr id="4" name="Título 1"/>
          <p:cNvSpPr txBox="1">
            <a:spLocks/>
          </p:cNvSpPr>
          <p:nvPr/>
        </p:nvSpPr>
        <p:spPr>
          <a:xfrm>
            <a:off x="457200" y="428505"/>
            <a:ext cx="8229600" cy="890051"/>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LECCIONES APRENDIDAS</a:t>
            </a:r>
            <a:endParaRPr lang="es-CO" dirty="0"/>
          </a:p>
        </p:txBody>
      </p:sp>
    </p:spTree>
    <p:extLst>
      <p:ext uri="{BB962C8B-B14F-4D97-AF65-F5344CB8AC3E}">
        <p14:creationId xmlns:p14="http://schemas.microsoft.com/office/powerpoint/2010/main" val="1558437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1520" y="1468325"/>
            <a:ext cx="8568952" cy="5201035"/>
          </a:xfrm>
        </p:spPr>
        <p:txBody>
          <a:bodyPr>
            <a:normAutofit fontScale="70000" lnSpcReduction="20000"/>
          </a:bodyPr>
          <a:lstStyle/>
          <a:p>
            <a:pPr lvl="0"/>
            <a:r>
              <a:rPr lang="es-CO" sz="3000" dirty="0" smtClean="0"/>
              <a:t>El papel </a:t>
            </a:r>
            <a:r>
              <a:rPr lang="es-CO" sz="3000" dirty="0" smtClean="0"/>
              <a:t>del gerente </a:t>
            </a:r>
            <a:r>
              <a:rPr lang="es-CO" sz="3000" dirty="0" smtClean="0"/>
              <a:t>de TIPSOM S.A durante la implementeci</a:t>
            </a:r>
            <a:r>
              <a:rPr lang="es-ES" sz="3000" dirty="0" err="1" smtClean="0"/>
              <a:t>ón</a:t>
            </a:r>
            <a:r>
              <a:rPr lang="es-ES" sz="3000" dirty="0" smtClean="0"/>
              <a:t> de SCORE: Aceptó y promovió la aplicación en su empresa, hizo parte del EME y también se formó con la metodología </a:t>
            </a:r>
            <a:r>
              <a:rPr lang="es-ES" sz="3000" dirty="0" smtClean="0"/>
              <a:t>(se certificó en Módulo 1 y se formó en el 5) y </a:t>
            </a:r>
            <a:r>
              <a:rPr lang="es-ES" sz="3000" dirty="0" smtClean="0"/>
              <a:t>asistió </a:t>
            </a:r>
            <a:r>
              <a:rPr lang="es-ES" sz="3000" dirty="0" smtClean="0"/>
              <a:t>la </a:t>
            </a:r>
            <a:r>
              <a:rPr lang="es-ES" sz="3000" dirty="0" smtClean="0"/>
              <a:t>aplicación en otra empresa</a:t>
            </a:r>
            <a:r>
              <a:rPr lang="es-ES" dirty="0" smtClean="0"/>
              <a:t>.</a:t>
            </a:r>
            <a:endParaRPr lang="es-CO" dirty="0" smtClean="0"/>
          </a:p>
          <a:p>
            <a:pPr marL="109728" lvl="0" indent="0">
              <a:buNone/>
            </a:pPr>
            <a:r>
              <a:rPr lang="es-CO" dirty="0" smtClean="0"/>
              <a:t> </a:t>
            </a:r>
            <a:endParaRPr lang="es-CO" sz="1700" dirty="0"/>
          </a:p>
          <a:p>
            <a:pPr lvl="0"/>
            <a:r>
              <a:rPr lang="es-CO" sz="3000" dirty="0"/>
              <a:t>La forma en que la Unidad de Emprendimiento de la Regional del SENA en La Guajira incorporó la Metodología SCORE como parte de sus </a:t>
            </a:r>
            <a:r>
              <a:rPr lang="es-CO" sz="3000" dirty="0" smtClean="0"/>
              <a:t>acciones</a:t>
            </a:r>
            <a:r>
              <a:rPr lang="es-ES_tradnl" dirty="0" smtClean="0"/>
              <a:t>:</a:t>
            </a:r>
          </a:p>
          <a:p>
            <a:pPr lvl="1"/>
            <a:r>
              <a:rPr lang="es-ES_tradnl" dirty="0" err="1" smtClean="0">
                <a:solidFill>
                  <a:srgbClr val="002060"/>
                </a:solidFill>
              </a:rPr>
              <a:t>Acept</a:t>
            </a:r>
            <a:r>
              <a:rPr lang="es-ES" dirty="0" smtClean="0">
                <a:solidFill>
                  <a:srgbClr val="002060"/>
                </a:solidFill>
              </a:rPr>
              <a:t>ó formar sus gestores </a:t>
            </a:r>
            <a:r>
              <a:rPr lang="es-ES" dirty="0" smtClean="0">
                <a:solidFill>
                  <a:srgbClr val="002060"/>
                </a:solidFill>
              </a:rPr>
              <a:t>en la metodología  </a:t>
            </a:r>
            <a:r>
              <a:rPr lang="es-ES" dirty="0" smtClean="0">
                <a:solidFill>
                  <a:srgbClr val="002060"/>
                </a:solidFill>
              </a:rPr>
              <a:t>SCORE</a:t>
            </a:r>
          </a:p>
          <a:p>
            <a:pPr lvl="1"/>
            <a:r>
              <a:rPr lang="es-ES" dirty="0" smtClean="0">
                <a:solidFill>
                  <a:srgbClr val="002060"/>
                </a:solidFill>
              </a:rPr>
              <a:t>Favoreció que hicieran su práctica </a:t>
            </a:r>
            <a:r>
              <a:rPr lang="es-ES" dirty="0" smtClean="0">
                <a:solidFill>
                  <a:srgbClr val="002060"/>
                </a:solidFill>
              </a:rPr>
              <a:t>asistiendo </a:t>
            </a:r>
            <a:r>
              <a:rPr lang="es-ES" dirty="0" smtClean="0">
                <a:solidFill>
                  <a:srgbClr val="002060"/>
                </a:solidFill>
              </a:rPr>
              <a:t>a 13 empresas por fuera de su área de trabajo</a:t>
            </a:r>
          </a:p>
          <a:p>
            <a:pPr lvl="1"/>
            <a:r>
              <a:rPr lang="es-ES" dirty="0" smtClean="0">
                <a:solidFill>
                  <a:srgbClr val="002060"/>
                </a:solidFill>
              </a:rPr>
              <a:t>Promovió, por su cuenta y fuera del proyecto, la aplicación de la metodología </a:t>
            </a:r>
            <a:r>
              <a:rPr lang="es-ES" dirty="0" smtClean="0">
                <a:solidFill>
                  <a:srgbClr val="002060"/>
                </a:solidFill>
              </a:rPr>
              <a:t>en </a:t>
            </a:r>
            <a:r>
              <a:rPr lang="es-ES" dirty="0" smtClean="0">
                <a:solidFill>
                  <a:srgbClr val="002060"/>
                </a:solidFill>
              </a:rPr>
              <a:t>52 empresas de su Unidad de Emprendimiento con sus 10 </a:t>
            </a:r>
            <a:r>
              <a:rPr lang="es-ES" dirty="0" smtClean="0">
                <a:solidFill>
                  <a:srgbClr val="002060"/>
                </a:solidFill>
              </a:rPr>
              <a:t>gestores formados.</a:t>
            </a:r>
            <a:endParaRPr lang="es-ES" dirty="0" smtClean="0">
              <a:solidFill>
                <a:srgbClr val="002060"/>
              </a:solidFill>
            </a:endParaRPr>
          </a:p>
          <a:p>
            <a:pPr lvl="1"/>
            <a:r>
              <a:rPr lang="es-ES" dirty="0" smtClean="0">
                <a:solidFill>
                  <a:srgbClr val="002060"/>
                </a:solidFill>
              </a:rPr>
              <a:t>La líder de la Unidad de Emprendimiento presentó esta experiencia como una BP al SENA nacional y presentó una propuesta para aplicarla </a:t>
            </a:r>
            <a:r>
              <a:rPr lang="es-ES" dirty="0">
                <a:solidFill>
                  <a:srgbClr val="002060"/>
                </a:solidFill>
              </a:rPr>
              <a:t>de manera permanente en su unidad y en el país.</a:t>
            </a:r>
          </a:p>
          <a:p>
            <a:pPr lvl="1"/>
            <a:r>
              <a:rPr lang="es-ES" dirty="0">
                <a:solidFill>
                  <a:srgbClr val="002060"/>
                </a:solidFill>
              </a:rPr>
              <a:t>Esta líder proyecta la </a:t>
            </a:r>
            <a:r>
              <a:rPr lang="es-CO" dirty="0">
                <a:solidFill>
                  <a:srgbClr val="002060"/>
                </a:solidFill>
              </a:rPr>
              <a:t>aplicación de la metodología en </a:t>
            </a:r>
            <a:r>
              <a:rPr lang="es-CO" dirty="0" smtClean="0">
                <a:solidFill>
                  <a:srgbClr val="002060"/>
                </a:solidFill>
              </a:rPr>
              <a:t>todos los </a:t>
            </a:r>
            <a:r>
              <a:rPr lang="es-CO" dirty="0">
                <a:solidFill>
                  <a:srgbClr val="002060"/>
                </a:solidFill>
              </a:rPr>
              <a:t>procesos de toda la Regional del SENA en La Guajira. </a:t>
            </a:r>
          </a:p>
        </p:txBody>
      </p:sp>
      <p:sp>
        <p:nvSpPr>
          <p:cNvPr id="4" name="Título 1"/>
          <p:cNvSpPr txBox="1">
            <a:spLocks/>
          </p:cNvSpPr>
          <p:nvPr/>
        </p:nvSpPr>
        <p:spPr>
          <a:xfrm>
            <a:off x="457200" y="473533"/>
            <a:ext cx="8229600" cy="10668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s-CO" dirty="0" smtClean="0"/>
              <a:t>BUENAS PRÁCTICAS</a:t>
            </a:r>
            <a:endParaRPr lang="es-CO" dirty="0"/>
          </a:p>
        </p:txBody>
      </p:sp>
    </p:spTree>
    <p:extLst>
      <p:ext uri="{BB962C8B-B14F-4D97-AF65-F5344CB8AC3E}">
        <p14:creationId xmlns:p14="http://schemas.microsoft.com/office/powerpoint/2010/main" val="8079549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16832"/>
            <a:ext cx="8229600" cy="4657704"/>
          </a:xfrm>
        </p:spPr>
        <p:txBody>
          <a:bodyPr>
            <a:normAutofit fontScale="92500" lnSpcReduction="10000"/>
          </a:bodyPr>
          <a:lstStyle/>
          <a:p>
            <a:pPr marL="109728" indent="0">
              <a:buNone/>
            </a:pPr>
            <a:r>
              <a:rPr lang="es-CO" sz="2600" b="1" dirty="0" smtClean="0">
                <a:solidFill>
                  <a:srgbClr val="0070C0"/>
                </a:solidFill>
              </a:rPr>
              <a:t>RESULTADO </a:t>
            </a:r>
            <a:r>
              <a:rPr lang="es-CO" sz="3500" b="1" dirty="0" smtClean="0">
                <a:solidFill>
                  <a:srgbClr val="0070C0"/>
                </a:solidFill>
              </a:rPr>
              <a:t>1</a:t>
            </a:r>
            <a:r>
              <a:rPr lang="es-CO" b="1" dirty="0" smtClean="0">
                <a:solidFill>
                  <a:srgbClr val="0070C0"/>
                </a:solidFill>
              </a:rPr>
              <a:t>:</a:t>
            </a:r>
            <a:endParaRPr lang="es-CO" b="1" dirty="0" smtClean="0">
              <a:solidFill>
                <a:srgbClr val="0070C0"/>
              </a:solidFill>
            </a:endParaRPr>
          </a:p>
          <a:p>
            <a:r>
              <a:rPr lang="es-CO" dirty="0" smtClean="0"/>
              <a:t>Para cumplir el resultado 1 el proyecto </a:t>
            </a:r>
            <a:r>
              <a:rPr lang="es-CO" dirty="0" smtClean="0"/>
              <a:t>se propuso:</a:t>
            </a:r>
            <a:endParaRPr lang="es-CO" dirty="0" smtClean="0"/>
          </a:p>
          <a:p>
            <a:pPr lvl="1"/>
            <a:r>
              <a:rPr lang="es-CO" dirty="0" smtClean="0">
                <a:solidFill>
                  <a:srgbClr val="002060"/>
                </a:solidFill>
              </a:rPr>
              <a:t>Un </a:t>
            </a:r>
            <a:r>
              <a:rPr lang="es-CO" dirty="0" err="1" smtClean="0">
                <a:solidFill>
                  <a:srgbClr val="002060"/>
                </a:solidFill>
              </a:rPr>
              <a:t>Diagn</a:t>
            </a:r>
            <a:r>
              <a:rPr lang="es-ES" dirty="0" err="1" smtClean="0">
                <a:solidFill>
                  <a:srgbClr val="002060"/>
                </a:solidFill>
              </a:rPr>
              <a:t>óstico</a:t>
            </a:r>
            <a:r>
              <a:rPr lang="es-ES" dirty="0" smtClean="0">
                <a:solidFill>
                  <a:srgbClr val="002060"/>
                </a:solidFill>
              </a:rPr>
              <a:t> sobre las relaciones laborales en La Guajira diseñado y analizado tripartitamente.</a:t>
            </a:r>
          </a:p>
          <a:p>
            <a:pPr lvl="1"/>
            <a:r>
              <a:rPr lang="es-ES" dirty="0" smtClean="0">
                <a:solidFill>
                  <a:srgbClr val="002060"/>
                </a:solidFill>
              </a:rPr>
              <a:t>Un Programa </a:t>
            </a:r>
            <a:r>
              <a:rPr lang="es-ES" dirty="0" smtClean="0">
                <a:solidFill>
                  <a:srgbClr val="002060"/>
                </a:solidFill>
              </a:rPr>
              <a:t>de fomento de capacidades en prevención y resolución de conflictos para los miembros del subcomité diseñado e implementado.</a:t>
            </a:r>
          </a:p>
          <a:p>
            <a:pPr lvl="1"/>
            <a:r>
              <a:rPr lang="es-ES" dirty="0" smtClean="0">
                <a:solidFill>
                  <a:srgbClr val="002060"/>
                </a:solidFill>
              </a:rPr>
              <a:t>Campañas de promoción y difusión para mejorar las condiciones laborales en materia de seguridad y salud realizadas.</a:t>
            </a:r>
          </a:p>
          <a:p>
            <a:pPr lvl="1"/>
            <a:r>
              <a:rPr lang="es-ES" dirty="0" smtClean="0">
                <a:solidFill>
                  <a:srgbClr val="002060"/>
                </a:solidFill>
              </a:rPr>
              <a:t>Una Estrategia </a:t>
            </a:r>
            <a:r>
              <a:rPr lang="es-ES" dirty="0" smtClean="0">
                <a:solidFill>
                  <a:srgbClr val="002060"/>
                </a:solidFill>
              </a:rPr>
              <a:t>de mejoramiento de las relaciones laborales y el diálogo, acordada de manera tripartita</a:t>
            </a:r>
            <a:r>
              <a:rPr lang="es-ES" dirty="0" smtClean="0"/>
              <a:t>. </a:t>
            </a:r>
            <a:endParaRPr lang="es-CO" dirty="0"/>
          </a:p>
        </p:txBody>
      </p:sp>
      <p:sp>
        <p:nvSpPr>
          <p:cNvPr id="5" name="1 Título"/>
          <p:cNvSpPr>
            <a:spLocks noGrp="1"/>
          </p:cNvSpPr>
          <p:nvPr>
            <p:ph type="title"/>
          </p:nvPr>
        </p:nvSpPr>
        <p:spPr>
          <a:xfrm>
            <a:off x="539552" y="692696"/>
            <a:ext cx="8229600" cy="1066800"/>
          </a:xfrm>
        </p:spPr>
        <p:txBody>
          <a:bodyPr>
            <a:normAutofit fontScale="90000"/>
          </a:bodyPr>
          <a:lstStyle/>
          <a:p>
            <a:r>
              <a:rPr lang="es-ES" b="1" dirty="0" smtClean="0"/>
              <a:t>El Proyecto:</a:t>
            </a:r>
            <a:r>
              <a:rPr lang="es-CO" sz="3100" dirty="0"/>
              <a:t>“Salud Ocupacional y Seguridad y di</a:t>
            </a:r>
            <a:r>
              <a:rPr lang="es-ES" sz="3100" dirty="0" err="1"/>
              <a:t>álogo</a:t>
            </a:r>
            <a:r>
              <a:rPr lang="es-ES" sz="3100" dirty="0"/>
              <a:t> social en el sector minero en Colombia</a:t>
            </a:r>
            <a:r>
              <a:rPr lang="es-ES" sz="3100" dirty="0" smtClean="0"/>
              <a:t>”</a:t>
            </a:r>
            <a:endParaRPr lang="es-CO" b="1" dirty="0"/>
          </a:p>
        </p:txBody>
      </p:sp>
    </p:spTree>
    <p:extLst>
      <p:ext uri="{BB962C8B-B14F-4D97-AF65-F5344CB8AC3E}">
        <p14:creationId xmlns:p14="http://schemas.microsoft.com/office/powerpoint/2010/main" val="11558805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889" y="404664"/>
            <a:ext cx="8229600" cy="1066800"/>
          </a:xfrm>
        </p:spPr>
        <p:txBody>
          <a:bodyPr/>
          <a:lstStyle/>
          <a:p>
            <a:pPr algn="ctr"/>
            <a:r>
              <a:rPr lang="es-CO" dirty="0" smtClean="0"/>
              <a:t>RECOMENDACIONES</a:t>
            </a:r>
            <a:endParaRPr lang="es-CO" dirty="0"/>
          </a:p>
        </p:txBody>
      </p:sp>
      <p:sp>
        <p:nvSpPr>
          <p:cNvPr id="3" name="Marcador de contenido 2"/>
          <p:cNvSpPr>
            <a:spLocks noGrp="1"/>
          </p:cNvSpPr>
          <p:nvPr>
            <p:ph idx="1"/>
          </p:nvPr>
        </p:nvSpPr>
        <p:spPr>
          <a:xfrm>
            <a:off x="107504" y="2132856"/>
            <a:ext cx="8964488" cy="4653136"/>
          </a:xfrm>
        </p:spPr>
        <p:txBody>
          <a:bodyPr>
            <a:normAutofit fontScale="62500" lnSpcReduction="20000"/>
          </a:bodyPr>
          <a:lstStyle/>
          <a:p>
            <a:pPr lvl="0"/>
            <a:r>
              <a:rPr lang="es-CO" sz="3200" dirty="0"/>
              <a:t>Es importante que las decisiones sobre el diseño e implementación del Proyecto se hagan </a:t>
            </a:r>
            <a:r>
              <a:rPr lang="es-CO" sz="3200" dirty="0" smtClean="0"/>
              <a:t>acuerdo </a:t>
            </a:r>
            <a:r>
              <a:rPr lang="es-CO" sz="3200" dirty="0"/>
              <a:t>entre los tres actores tripartitos de la Subcomisión. No es conveniente que sea un acuerdo solo con una o dos de las </a:t>
            </a:r>
            <a:r>
              <a:rPr lang="es-CO" sz="3200" dirty="0" smtClean="0"/>
              <a:t>partes</a:t>
            </a:r>
            <a:r>
              <a:rPr lang="es-ES_tradnl" sz="3200" dirty="0" smtClean="0"/>
              <a:t>. </a:t>
            </a:r>
            <a:r>
              <a:rPr lang="es-CO" sz="3200" b="1" dirty="0" smtClean="0"/>
              <a:t>Prioridad </a:t>
            </a:r>
            <a:r>
              <a:rPr lang="es-CO" sz="3200" b="1" dirty="0"/>
              <a:t>alta. </a:t>
            </a:r>
            <a:r>
              <a:rPr lang="es-CO" sz="3200" b="1" dirty="0" smtClean="0"/>
              <a:t>No implica </a:t>
            </a:r>
            <a:r>
              <a:rPr lang="es-CO" sz="3200" b="1" dirty="0"/>
              <a:t>recursos</a:t>
            </a:r>
            <a:r>
              <a:rPr lang="es-CO" b="1" dirty="0"/>
              <a:t> </a:t>
            </a:r>
            <a:endParaRPr lang="es-CO" sz="1800" b="1" dirty="0" smtClean="0"/>
          </a:p>
          <a:p>
            <a:pPr marL="109728" lvl="0" indent="0">
              <a:buNone/>
            </a:pPr>
            <a:endParaRPr lang="es-CO" sz="1800" dirty="0"/>
          </a:p>
          <a:p>
            <a:pPr lvl="0"/>
            <a:r>
              <a:rPr lang="es-CO" sz="3200" dirty="0"/>
              <a:t>Los indicadores de M&amp;E de los objetivos y resultados del Proyecto deberían acordarse de manera tripartita. En este sentido, es conveniente que haya actividades definidas en el Marco Lógico del Proyecto para hacer el M&amp;E con la participación activa de la Subcomisión. </a:t>
            </a:r>
            <a:r>
              <a:rPr lang="es-CO" sz="3200" b="1" dirty="0" smtClean="0"/>
              <a:t>Prioridad </a:t>
            </a:r>
            <a:r>
              <a:rPr lang="es-CO" sz="3200" b="1" dirty="0"/>
              <a:t>alta. </a:t>
            </a:r>
            <a:r>
              <a:rPr lang="es-CO" sz="3200" b="1" dirty="0" smtClean="0"/>
              <a:t>No implica recursos</a:t>
            </a:r>
            <a:endParaRPr lang="es-CO" sz="1800" b="1" dirty="0" smtClean="0"/>
          </a:p>
          <a:p>
            <a:pPr marL="109728" lvl="0" indent="0">
              <a:buNone/>
            </a:pPr>
            <a:endParaRPr lang="es-CO" sz="1800" dirty="0"/>
          </a:p>
          <a:p>
            <a:pPr lvl="0"/>
            <a:r>
              <a:rPr lang="es-CO" sz="3200" dirty="0"/>
              <a:t>Es </a:t>
            </a:r>
            <a:r>
              <a:rPr lang="es-CO" sz="3200" dirty="0" smtClean="0"/>
              <a:t>importante considerar </a:t>
            </a:r>
            <a:r>
              <a:rPr lang="es-CO" sz="3200" dirty="0"/>
              <a:t>actividades y tiempo suficientes </a:t>
            </a:r>
            <a:r>
              <a:rPr lang="es-CO" sz="3200" dirty="0" smtClean="0"/>
              <a:t>para </a:t>
            </a:r>
            <a:r>
              <a:rPr lang="es-CO" sz="3200" dirty="0"/>
              <a:t>desarrollar los productos/ resultados con el apoyo técnico de la OIT, </a:t>
            </a:r>
            <a:r>
              <a:rPr lang="es-CO" sz="3200" dirty="0" smtClean="0"/>
              <a:t>y para que</a:t>
            </a:r>
            <a:r>
              <a:rPr lang="es-CO" sz="3200" dirty="0"/>
              <a:t>, en este caso la Subcomisión apropie y empodere dichos productos/resultados en función de su rol y sus propósitos. En tal sentido el Marco Lógico del Proyecto debe considerar indicadores claros de “uso” de los productos/resultados para garantizar el cumplimiento de los objetivos y con ello el impacto del Proyecto. </a:t>
            </a:r>
            <a:r>
              <a:rPr lang="es-CO" sz="3200" b="1" dirty="0" smtClean="0"/>
              <a:t>Prioridad Alta. Implica recursos</a:t>
            </a:r>
          </a:p>
        </p:txBody>
      </p:sp>
      <p:sp>
        <p:nvSpPr>
          <p:cNvPr id="4" name="Rectángulo 3"/>
          <p:cNvSpPr/>
          <p:nvPr/>
        </p:nvSpPr>
        <p:spPr>
          <a:xfrm>
            <a:off x="457200" y="1196752"/>
            <a:ext cx="82296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3200" i="1" dirty="0" smtClean="0"/>
              <a:t>Para la Oficina de Países </a:t>
            </a:r>
            <a:r>
              <a:rPr lang="es-CO" sz="3200" i="1" dirty="0" smtClean="0"/>
              <a:t>Andinos de OIT:</a:t>
            </a:r>
            <a:endParaRPr lang="es-CO" sz="3200" i="1" dirty="0"/>
          </a:p>
        </p:txBody>
      </p:sp>
    </p:spTree>
    <p:extLst>
      <p:ext uri="{BB962C8B-B14F-4D97-AF65-F5344CB8AC3E}">
        <p14:creationId xmlns:p14="http://schemas.microsoft.com/office/powerpoint/2010/main" val="32606881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889" y="332656"/>
            <a:ext cx="8229600" cy="1066800"/>
          </a:xfrm>
        </p:spPr>
        <p:txBody>
          <a:bodyPr/>
          <a:lstStyle/>
          <a:p>
            <a:pPr algn="ctr"/>
            <a:r>
              <a:rPr lang="es-CO" dirty="0" smtClean="0"/>
              <a:t>RECOMENDACIONES</a:t>
            </a:r>
            <a:endParaRPr lang="es-CO" dirty="0"/>
          </a:p>
        </p:txBody>
      </p:sp>
      <p:sp>
        <p:nvSpPr>
          <p:cNvPr id="3" name="Marcador de contenido 2"/>
          <p:cNvSpPr>
            <a:spLocks noGrp="1"/>
          </p:cNvSpPr>
          <p:nvPr>
            <p:ph idx="1"/>
          </p:nvPr>
        </p:nvSpPr>
        <p:spPr>
          <a:xfrm>
            <a:off x="107504" y="2060848"/>
            <a:ext cx="8964488" cy="4824536"/>
          </a:xfrm>
        </p:spPr>
        <p:txBody>
          <a:bodyPr>
            <a:normAutofit fontScale="62500" lnSpcReduction="20000"/>
          </a:bodyPr>
          <a:lstStyle/>
          <a:p>
            <a:pPr lvl="0">
              <a:lnSpc>
                <a:spcPct val="120000"/>
              </a:lnSpc>
              <a:spcBef>
                <a:spcPts val="0"/>
              </a:spcBef>
            </a:pPr>
            <a:r>
              <a:rPr lang="es-CO" sz="3200" dirty="0"/>
              <a:t>Se considera importante que la Oficina Regional acuerde con el Ministerio </a:t>
            </a:r>
            <a:r>
              <a:rPr lang="es-CO" sz="3200" dirty="0" smtClean="0"/>
              <a:t>del </a:t>
            </a:r>
            <a:r>
              <a:rPr lang="es-CO" sz="3200" dirty="0"/>
              <a:t>Trabajo la creación de la Secretaría Técnica de la Subcomisión a cargo del </a:t>
            </a:r>
            <a:r>
              <a:rPr lang="es-CO" sz="3200" dirty="0" smtClean="0"/>
              <a:t>Ministerio y </a:t>
            </a:r>
            <a:r>
              <a:rPr lang="es-CO" sz="3200" dirty="0"/>
              <a:t>con dedicación exclusiva. </a:t>
            </a:r>
            <a:r>
              <a:rPr lang="es-CO" sz="3200" b="1" dirty="0"/>
              <a:t>Prioridad alta. </a:t>
            </a:r>
            <a:r>
              <a:rPr lang="es-CO" sz="3200" b="1" dirty="0" smtClean="0"/>
              <a:t>Implica recursos</a:t>
            </a:r>
          </a:p>
          <a:p>
            <a:pPr lvl="0">
              <a:lnSpc>
                <a:spcPct val="120000"/>
              </a:lnSpc>
              <a:spcBef>
                <a:spcPts val="0"/>
              </a:spcBef>
            </a:pPr>
            <a:endParaRPr lang="es-CO" sz="1600" dirty="0" smtClean="0"/>
          </a:p>
          <a:p>
            <a:pPr lvl="0">
              <a:lnSpc>
                <a:spcPct val="120000"/>
              </a:lnSpc>
              <a:spcBef>
                <a:spcPts val="0"/>
              </a:spcBef>
            </a:pPr>
            <a:r>
              <a:rPr lang="es-CO" sz="3000" dirty="0" smtClean="0"/>
              <a:t>Es </a:t>
            </a:r>
            <a:r>
              <a:rPr lang="es-CO" sz="3000" dirty="0"/>
              <a:t>necesario que la Secretaria Técnica de la Subcomisión en conjunto con la Dirección Territorial establezcan “mínimos de participación y funcionamiento de la Subcomisión” de acuerdo a la experiencia que se ha tenido hasta ahora. </a:t>
            </a:r>
            <a:r>
              <a:rPr lang="es-CO" sz="3000" dirty="0" smtClean="0"/>
              <a:t>Así </a:t>
            </a:r>
            <a:r>
              <a:rPr lang="es-CO" sz="3000" dirty="0"/>
              <a:t>mismo, </a:t>
            </a:r>
            <a:r>
              <a:rPr lang="es-CO" sz="3000" dirty="0" smtClean="0"/>
              <a:t>para </a:t>
            </a:r>
            <a:r>
              <a:rPr lang="es-CO" sz="3000" dirty="0" smtClean="0"/>
              <a:t>preservar </a:t>
            </a:r>
            <a:r>
              <a:rPr lang="es-CO" sz="3000" dirty="0"/>
              <a:t>el nivel regional de la </a:t>
            </a:r>
            <a:r>
              <a:rPr lang="es-CO" sz="3000" dirty="0" smtClean="0"/>
              <a:t>Subcomisión, </a:t>
            </a:r>
            <a:r>
              <a:rPr lang="es-CO" sz="3000" dirty="0" smtClean="0"/>
              <a:t>se </a:t>
            </a:r>
            <a:r>
              <a:rPr lang="es-CO" sz="3000" dirty="0"/>
              <a:t>debería asegurar </a:t>
            </a:r>
            <a:r>
              <a:rPr lang="es-CO" sz="3000" dirty="0" smtClean="0"/>
              <a:t>en ella la </a:t>
            </a:r>
            <a:r>
              <a:rPr lang="es-CO" sz="3000" dirty="0"/>
              <a:t>presencia </a:t>
            </a:r>
            <a:r>
              <a:rPr lang="es-CO" sz="3000" dirty="0" smtClean="0"/>
              <a:t>de</a:t>
            </a:r>
            <a:r>
              <a:rPr lang="es-CO" dirty="0" smtClean="0"/>
              <a:t>:</a:t>
            </a:r>
          </a:p>
          <a:p>
            <a:pPr lvl="1">
              <a:lnSpc>
                <a:spcPct val="120000"/>
              </a:lnSpc>
              <a:spcBef>
                <a:spcPts val="0"/>
              </a:spcBef>
            </a:pPr>
            <a:r>
              <a:rPr lang="es-CO" dirty="0" smtClean="0">
                <a:solidFill>
                  <a:srgbClr val="002060"/>
                </a:solidFill>
              </a:rPr>
              <a:t>los </a:t>
            </a:r>
            <a:r>
              <a:rPr lang="es-CO" dirty="0">
                <a:solidFill>
                  <a:srgbClr val="002060"/>
                </a:solidFill>
              </a:rPr>
              <a:t>gremios en representación de los </a:t>
            </a:r>
            <a:r>
              <a:rPr lang="es-CO" dirty="0" smtClean="0">
                <a:solidFill>
                  <a:srgbClr val="002060"/>
                </a:solidFill>
              </a:rPr>
              <a:t>empleadores</a:t>
            </a:r>
          </a:p>
          <a:p>
            <a:pPr lvl="1">
              <a:lnSpc>
                <a:spcPct val="120000"/>
              </a:lnSpc>
              <a:spcBef>
                <a:spcPts val="0"/>
              </a:spcBef>
            </a:pPr>
            <a:r>
              <a:rPr lang="es-CO" dirty="0" smtClean="0">
                <a:solidFill>
                  <a:srgbClr val="002060"/>
                </a:solidFill>
              </a:rPr>
              <a:t>las </a:t>
            </a:r>
            <a:r>
              <a:rPr lang="es-CO" dirty="0">
                <a:solidFill>
                  <a:srgbClr val="002060"/>
                </a:solidFill>
              </a:rPr>
              <a:t>centrales sindicales regionales en representación de los sindicatos de los </a:t>
            </a:r>
            <a:r>
              <a:rPr lang="es-CO" dirty="0" smtClean="0">
                <a:solidFill>
                  <a:srgbClr val="002060"/>
                </a:solidFill>
              </a:rPr>
              <a:t>trabajadores</a:t>
            </a:r>
          </a:p>
          <a:p>
            <a:pPr lvl="1">
              <a:lnSpc>
                <a:spcPct val="120000"/>
              </a:lnSpc>
              <a:spcBef>
                <a:spcPts val="0"/>
              </a:spcBef>
            </a:pPr>
            <a:r>
              <a:rPr lang="es-CO" dirty="0" smtClean="0">
                <a:solidFill>
                  <a:srgbClr val="002060"/>
                </a:solidFill>
              </a:rPr>
              <a:t>Las instancias </a:t>
            </a:r>
            <a:r>
              <a:rPr lang="es-CO" dirty="0">
                <a:solidFill>
                  <a:srgbClr val="002060"/>
                </a:solidFill>
              </a:rPr>
              <a:t>de gobierno de carácter departamental </a:t>
            </a:r>
            <a:r>
              <a:rPr lang="es-CO" dirty="0" smtClean="0">
                <a:solidFill>
                  <a:srgbClr val="002060"/>
                </a:solidFill>
              </a:rPr>
              <a:t>correspondientes</a:t>
            </a:r>
            <a:endParaRPr lang="es-CO" sz="1800" dirty="0" smtClean="0">
              <a:solidFill>
                <a:srgbClr val="002060"/>
              </a:solidFill>
            </a:endParaRPr>
          </a:p>
          <a:p>
            <a:pPr marL="402336" lvl="1" indent="0">
              <a:lnSpc>
                <a:spcPct val="120000"/>
              </a:lnSpc>
              <a:spcBef>
                <a:spcPts val="0"/>
              </a:spcBef>
              <a:buNone/>
            </a:pPr>
            <a:r>
              <a:rPr lang="es-CO" sz="2900" dirty="0" smtClean="0">
                <a:solidFill>
                  <a:schemeClr val="tx1"/>
                </a:solidFill>
              </a:rPr>
              <a:t>Se </a:t>
            </a:r>
            <a:r>
              <a:rPr lang="es-CO" sz="2900" dirty="0">
                <a:solidFill>
                  <a:schemeClr val="tx1"/>
                </a:solidFill>
              </a:rPr>
              <a:t>requiere que quienes participen sean tomadores de decisiones y mantengan una presencia continuada en las sesiones de la Subcomisión.</a:t>
            </a:r>
            <a:r>
              <a:rPr lang="es-ES_tradnl" sz="2900" dirty="0">
                <a:solidFill>
                  <a:schemeClr val="tx1"/>
                </a:solidFill>
              </a:rPr>
              <a:t> </a:t>
            </a:r>
            <a:r>
              <a:rPr lang="es-CO" sz="2900" b="1" dirty="0">
                <a:solidFill>
                  <a:schemeClr val="tx1"/>
                </a:solidFill>
              </a:rPr>
              <a:t>Prioridad alta. </a:t>
            </a:r>
            <a:r>
              <a:rPr lang="es-CO" sz="2900" b="1" dirty="0" smtClean="0">
                <a:solidFill>
                  <a:schemeClr val="tx1"/>
                </a:solidFill>
              </a:rPr>
              <a:t>No implica </a:t>
            </a:r>
            <a:r>
              <a:rPr lang="es-CO" sz="2900" b="1" dirty="0">
                <a:solidFill>
                  <a:schemeClr val="tx1"/>
                </a:solidFill>
              </a:rPr>
              <a:t>recursos</a:t>
            </a:r>
          </a:p>
        </p:txBody>
      </p:sp>
      <p:sp>
        <p:nvSpPr>
          <p:cNvPr id="5" name="Rectángulo 4"/>
          <p:cNvSpPr/>
          <p:nvPr/>
        </p:nvSpPr>
        <p:spPr>
          <a:xfrm>
            <a:off x="457200" y="1196752"/>
            <a:ext cx="82296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3200" i="1" dirty="0" smtClean="0"/>
              <a:t>Para la Oficina Regional y el Ministerio de Trabajo:</a:t>
            </a:r>
            <a:endParaRPr lang="es-CO" sz="3200" i="1" dirty="0"/>
          </a:p>
        </p:txBody>
      </p:sp>
    </p:spTree>
    <p:extLst>
      <p:ext uri="{BB962C8B-B14F-4D97-AF65-F5344CB8AC3E}">
        <p14:creationId xmlns:p14="http://schemas.microsoft.com/office/powerpoint/2010/main" val="10121079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889" y="404664"/>
            <a:ext cx="8229600" cy="1066800"/>
          </a:xfrm>
        </p:spPr>
        <p:txBody>
          <a:bodyPr/>
          <a:lstStyle/>
          <a:p>
            <a:pPr algn="ctr"/>
            <a:r>
              <a:rPr lang="es-CO" dirty="0" smtClean="0"/>
              <a:t>RECOMENDACIONES</a:t>
            </a:r>
            <a:endParaRPr lang="es-CO" dirty="0"/>
          </a:p>
        </p:txBody>
      </p:sp>
      <p:sp>
        <p:nvSpPr>
          <p:cNvPr id="3" name="Marcador de contenido 2"/>
          <p:cNvSpPr>
            <a:spLocks noGrp="1"/>
          </p:cNvSpPr>
          <p:nvPr>
            <p:ph idx="1"/>
          </p:nvPr>
        </p:nvSpPr>
        <p:spPr>
          <a:xfrm>
            <a:off x="323528" y="1556792"/>
            <a:ext cx="8363272" cy="5103072"/>
          </a:xfrm>
        </p:spPr>
        <p:txBody>
          <a:bodyPr>
            <a:normAutofit/>
          </a:bodyPr>
          <a:lstStyle/>
          <a:p>
            <a:pPr lvl="0"/>
            <a:r>
              <a:rPr lang="es-CO" dirty="0"/>
              <a:t>Es recomendable que la Oficina Regional, en acuerdo con el </a:t>
            </a:r>
            <a:r>
              <a:rPr lang="es-CO" dirty="0" smtClean="0"/>
              <a:t>Ministerio del Trabajo, </a:t>
            </a:r>
            <a:r>
              <a:rPr lang="es-CO" dirty="0"/>
              <a:t>establezca una estrategia de difusión de las Buenas Prácticas de las Subcomisiones de otros departamentos del país en la Subcomisión de La Guajira, en lo referente a temas prioritarios para </a:t>
            </a:r>
            <a:r>
              <a:rPr lang="es-CO" dirty="0" smtClean="0"/>
              <a:t>la regi</a:t>
            </a:r>
            <a:r>
              <a:rPr lang="es-ES" dirty="0" err="1" smtClean="0"/>
              <a:t>ón</a:t>
            </a:r>
            <a:r>
              <a:rPr lang="es-ES" dirty="0" smtClean="0"/>
              <a:t> </a:t>
            </a:r>
            <a:r>
              <a:rPr lang="es-CO" dirty="0" smtClean="0"/>
              <a:t>tales </a:t>
            </a:r>
            <a:r>
              <a:rPr lang="es-CO" dirty="0" smtClean="0"/>
              <a:t>como: </a:t>
            </a:r>
            <a:r>
              <a:rPr lang="es-CO" dirty="0"/>
              <a:t>formalización del empleo, difusión de derechos fundamentales, y prevención y resolución de conflictos </a:t>
            </a:r>
            <a:r>
              <a:rPr lang="es-CO" dirty="0" smtClean="0"/>
              <a:t>laborales.</a:t>
            </a:r>
            <a:r>
              <a:rPr lang="es-ES_tradnl" dirty="0" smtClean="0"/>
              <a:t> </a:t>
            </a:r>
            <a:r>
              <a:rPr lang="es-CO" sz="2900" b="1" dirty="0" smtClean="0">
                <a:solidFill>
                  <a:schemeClr val="tx1"/>
                </a:solidFill>
              </a:rPr>
              <a:t>Prioridad </a:t>
            </a:r>
            <a:r>
              <a:rPr lang="es-CO" sz="2900" b="1" dirty="0">
                <a:solidFill>
                  <a:schemeClr val="tx1"/>
                </a:solidFill>
              </a:rPr>
              <a:t>alta. </a:t>
            </a:r>
            <a:r>
              <a:rPr lang="es-CO" sz="2900" b="1" dirty="0"/>
              <a:t>I</a:t>
            </a:r>
            <a:r>
              <a:rPr lang="es-CO" sz="2900" b="1" dirty="0" smtClean="0">
                <a:solidFill>
                  <a:schemeClr val="tx1"/>
                </a:solidFill>
              </a:rPr>
              <a:t>mplica </a:t>
            </a:r>
            <a:r>
              <a:rPr lang="es-CO" sz="2900" b="1" dirty="0">
                <a:solidFill>
                  <a:schemeClr val="tx1"/>
                </a:solidFill>
              </a:rPr>
              <a:t>recursos</a:t>
            </a:r>
          </a:p>
        </p:txBody>
      </p:sp>
    </p:spTree>
    <p:extLst>
      <p:ext uri="{BB962C8B-B14F-4D97-AF65-F5344CB8AC3E}">
        <p14:creationId xmlns:p14="http://schemas.microsoft.com/office/powerpoint/2010/main" val="16454698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889" y="404664"/>
            <a:ext cx="8229600" cy="1066800"/>
          </a:xfrm>
        </p:spPr>
        <p:txBody>
          <a:bodyPr/>
          <a:lstStyle/>
          <a:p>
            <a:pPr algn="ctr"/>
            <a:r>
              <a:rPr lang="es-CO" dirty="0" smtClean="0"/>
              <a:t>RECOMENDACIONES</a:t>
            </a:r>
            <a:endParaRPr lang="es-CO" dirty="0"/>
          </a:p>
        </p:txBody>
      </p:sp>
      <p:sp>
        <p:nvSpPr>
          <p:cNvPr id="3" name="Marcador de contenido 2"/>
          <p:cNvSpPr>
            <a:spLocks noGrp="1"/>
          </p:cNvSpPr>
          <p:nvPr>
            <p:ph idx="1"/>
          </p:nvPr>
        </p:nvSpPr>
        <p:spPr>
          <a:xfrm>
            <a:off x="205680" y="2204864"/>
            <a:ext cx="8686800" cy="4536504"/>
          </a:xfrm>
        </p:spPr>
        <p:txBody>
          <a:bodyPr>
            <a:normAutofit fontScale="85000" lnSpcReduction="20000"/>
          </a:bodyPr>
          <a:lstStyle/>
          <a:p>
            <a:pPr lvl="0"/>
            <a:r>
              <a:rPr lang="es-CO" dirty="0"/>
              <a:t>Se recomienda </a:t>
            </a:r>
            <a:r>
              <a:rPr lang="es-CO" dirty="0" smtClean="0"/>
              <a:t>que en la </a:t>
            </a:r>
            <a:r>
              <a:rPr lang="es-CO" dirty="0"/>
              <a:t>implementación del convenio </a:t>
            </a:r>
            <a:r>
              <a:rPr lang="es-CO" dirty="0" smtClean="0"/>
              <a:t>entre la </a:t>
            </a:r>
            <a:r>
              <a:rPr lang="es-CO" dirty="0"/>
              <a:t>Oficina Regional </a:t>
            </a:r>
            <a:r>
              <a:rPr lang="es-CO" dirty="0" smtClean="0"/>
              <a:t>de OIT y el SENA para la aplicación de la Metodología SCORE </a:t>
            </a:r>
            <a:r>
              <a:rPr lang="es-CO" dirty="0" smtClean="0"/>
              <a:t>se incluya la </a:t>
            </a:r>
            <a:r>
              <a:rPr lang="es-CO" dirty="0"/>
              <a:t>experiencia y Buena Práctica de la Unidad de Emprendimiento y la Unidad de Fortalecimiento Empresarial del SENA en la Regional Guajira. </a:t>
            </a:r>
            <a:r>
              <a:rPr lang="es-CO" dirty="0"/>
              <a:t>D</a:t>
            </a:r>
            <a:r>
              <a:rPr lang="es-CO" dirty="0" smtClean="0"/>
              <a:t>ebería establecerse, </a:t>
            </a:r>
            <a:r>
              <a:rPr lang="es-CO" dirty="0"/>
              <a:t>de manera </a:t>
            </a:r>
            <a:r>
              <a:rPr lang="es-CO" dirty="0" smtClean="0"/>
              <a:t>clara, </a:t>
            </a:r>
            <a:r>
              <a:rPr lang="es-CO" dirty="0"/>
              <a:t>que el SENA asuma la metodología como herramienta de acompañamiento y asistencia en la gestión de emprendimientos y fortalecimiento empresarial, como parte del servicio gratuito que presta el estado a la formación y desarrollo de las empresas. Así mismo, por el convenio podría habilitarse al SENA como responsable de la certificación de la formación y aplicación de la metodología SCORE en las empresas con la autorización de la OIT. </a:t>
            </a:r>
            <a:r>
              <a:rPr lang="es-CO" b="1" dirty="0" smtClean="0"/>
              <a:t>Prioridad Alta. Implica recursos.</a:t>
            </a:r>
            <a:endParaRPr lang="es-CO" dirty="0"/>
          </a:p>
          <a:p>
            <a:pPr marL="109728" indent="0">
              <a:buNone/>
            </a:pPr>
            <a:endParaRPr lang="es-CO" dirty="0"/>
          </a:p>
        </p:txBody>
      </p:sp>
      <p:sp>
        <p:nvSpPr>
          <p:cNvPr id="4" name="Rectángulo 3"/>
          <p:cNvSpPr/>
          <p:nvPr/>
        </p:nvSpPr>
        <p:spPr>
          <a:xfrm>
            <a:off x="457200" y="1196752"/>
            <a:ext cx="82296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3200" i="1" dirty="0"/>
              <a:t>Para la Oficina </a:t>
            </a:r>
            <a:r>
              <a:rPr lang="es-CO" sz="3200" i="1" dirty="0" smtClean="0"/>
              <a:t>Regional y el SENA</a:t>
            </a:r>
            <a:endParaRPr lang="es-CO" sz="3200" i="1" dirty="0">
              <a:effectLst/>
            </a:endParaRPr>
          </a:p>
        </p:txBody>
      </p:sp>
    </p:spTree>
    <p:extLst>
      <p:ext uri="{BB962C8B-B14F-4D97-AF65-F5344CB8AC3E}">
        <p14:creationId xmlns:p14="http://schemas.microsoft.com/office/powerpoint/2010/main" val="29010836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2780928"/>
            <a:ext cx="8229600" cy="1066800"/>
          </a:xfrm>
        </p:spPr>
        <p:txBody>
          <a:bodyPr/>
          <a:lstStyle/>
          <a:p>
            <a:pPr algn="ctr"/>
            <a:r>
              <a:rPr lang="es-CO" dirty="0" smtClean="0"/>
              <a:t>GRACIAS POR SU ATENCIÓN</a:t>
            </a:r>
            <a:endParaRPr lang="es-CO" dirty="0"/>
          </a:p>
        </p:txBody>
      </p:sp>
    </p:spTree>
    <p:extLst>
      <p:ext uri="{BB962C8B-B14F-4D97-AF65-F5344CB8AC3E}">
        <p14:creationId xmlns:p14="http://schemas.microsoft.com/office/powerpoint/2010/main" val="27963059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18864" y="1728192"/>
            <a:ext cx="8466312" cy="4941168"/>
          </a:xfrm>
        </p:spPr>
        <p:txBody>
          <a:bodyPr>
            <a:normAutofit fontScale="85000" lnSpcReduction="20000"/>
          </a:bodyPr>
          <a:lstStyle/>
          <a:p>
            <a:pPr marL="109728" indent="0">
              <a:buNone/>
            </a:pPr>
            <a:r>
              <a:rPr lang="es-CO" b="1" dirty="0" smtClean="0">
                <a:solidFill>
                  <a:srgbClr val="0070C0"/>
                </a:solidFill>
              </a:rPr>
              <a:t>RESULTADOS ESPERADOS</a:t>
            </a:r>
            <a:r>
              <a:rPr lang="es-CO" b="1" dirty="0" smtClean="0"/>
              <a:t>:</a:t>
            </a:r>
            <a:endParaRPr lang="es-ES" dirty="0"/>
          </a:p>
          <a:p>
            <a:r>
              <a:rPr lang="es-CO" dirty="0" smtClean="0">
                <a:solidFill>
                  <a:srgbClr val="002060"/>
                </a:solidFill>
              </a:rPr>
              <a:t>Resultado 2</a:t>
            </a:r>
            <a:r>
              <a:rPr lang="es-CO" dirty="0" smtClean="0"/>
              <a:t>: </a:t>
            </a:r>
            <a:r>
              <a:rPr lang="es-CO" dirty="0"/>
              <a:t>aumento de la capacidad de las empresas contratistas del sector de la minería del carbón en La Guajira en materia de </a:t>
            </a:r>
            <a:r>
              <a:rPr lang="es-CO" dirty="0" smtClean="0"/>
              <a:t>Seguridad </a:t>
            </a:r>
            <a:r>
              <a:rPr lang="es-CO" dirty="0"/>
              <a:t>y </a:t>
            </a:r>
            <a:r>
              <a:rPr lang="es-CO" dirty="0" smtClean="0"/>
              <a:t>Salud </a:t>
            </a:r>
            <a:r>
              <a:rPr lang="es-CO" dirty="0"/>
              <a:t>en el trabajo y </a:t>
            </a:r>
            <a:r>
              <a:rPr lang="es-CO" dirty="0" smtClean="0"/>
              <a:t>productividad</a:t>
            </a:r>
            <a:r>
              <a:rPr lang="es-CO" sz="2600" dirty="0" smtClean="0"/>
              <a:t>.</a:t>
            </a:r>
            <a:endParaRPr lang="es-CO" sz="1400" dirty="0" smtClean="0"/>
          </a:p>
          <a:p>
            <a:pPr marL="109728" indent="0">
              <a:buNone/>
            </a:pPr>
            <a:r>
              <a:rPr lang="es-CO" sz="1400" dirty="0" smtClean="0"/>
              <a:t>   </a:t>
            </a:r>
          </a:p>
          <a:p>
            <a:pPr marL="109728" indent="0">
              <a:buNone/>
            </a:pPr>
            <a:r>
              <a:rPr lang="es-CO" dirty="0"/>
              <a:t> </a:t>
            </a:r>
            <a:r>
              <a:rPr lang="es-CO" dirty="0" smtClean="0"/>
              <a:t>  Para </a:t>
            </a:r>
            <a:r>
              <a:rPr lang="es-CO" dirty="0"/>
              <a:t>cumplir el resultado 2 el proyecto </a:t>
            </a:r>
            <a:r>
              <a:rPr lang="es-CO" dirty="0" smtClean="0"/>
              <a:t>se propuso tener:</a:t>
            </a:r>
            <a:endParaRPr lang="es-CO" dirty="0"/>
          </a:p>
          <a:p>
            <a:pPr lvl="1"/>
            <a:r>
              <a:rPr lang="es-CO" dirty="0">
                <a:solidFill>
                  <a:srgbClr val="002060"/>
                </a:solidFill>
              </a:rPr>
              <a:t>Personal profesional local del </a:t>
            </a:r>
            <a:r>
              <a:rPr lang="es-CO" dirty="0" smtClean="0">
                <a:solidFill>
                  <a:srgbClr val="002060"/>
                </a:solidFill>
              </a:rPr>
              <a:t>SENA </a:t>
            </a:r>
            <a:r>
              <a:rPr lang="es-CO" dirty="0">
                <a:solidFill>
                  <a:srgbClr val="002060"/>
                </a:solidFill>
              </a:rPr>
              <a:t>y consultores privados, capacitados en la Metodología SCORE, módulos 1 y 5, para mejorar la SST y la productividad.</a:t>
            </a:r>
            <a:endParaRPr lang="es-ES_tradnl" dirty="0">
              <a:solidFill>
                <a:srgbClr val="002060"/>
              </a:solidFill>
            </a:endParaRPr>
          </a:p>
          <a:p>
            <a:pPr lvl="1"/>
            <a:r>
              <a:rPr lang="es-CO" dirty="0">
                <a:solidFill>
                  <a:srgbClr val="002060"/>
                </a:solidFill>
              </a:rPr>
              <a:t>Contratistas (pequeños y medianos) del sector minero adoptan la Metodología SCORE y las prácticas que promueve para mejorar la seguridad y la salud y la productividad en el lugar de trabajo.</a:t>
            </a:r>
            <a:endParaRPr lang="es-ES_tradnl" dirty="0">
              <a:solidFill>
                <a:srgbClr val="002060"/>
              </a:solidFill>
            </a:endParaRPr>
          </a:p>
          <a:p>
            <a:pPr lvl="1"/>
            <a:r>
              <a:rPr lang="es-CO" dirty="0">
                <a:solidFill>
                  <a:srgbClr val="002060"/>
                </a:solidFill>
              </a:rPr>
              <a:t>Resultados sistematizados y analizados con los miembros del Subcomité se difunden a nivel nacional para una aplicación en otras </a:t>
            </a:r>
            <a:r>
              <a:rPr lang="es-CO" dirty="0" smtClean="0">
                <a:solidFill>
                  <a:srgbClr val="002060"/>
                </a:solidFill>
              </a:rPr>
              <a:t>regiones</a:t>
            </a:r>
            <a:endParaRPr lang="es-ES_tradnl" dirty="0">
              <a:solidFill>
                <a:srgbClr val="002060"/>
              </a:solidFill>
            </a:endParaRPr>
          </a:p>
        </p:txBody>
      </p:sp>
      <p:sp>
        <p:nvSpPr>
          <p:cNvPr id="5" name="1 Título"/>
          <p:cNvSpPr txBox="1">
            <a:spLocks/>
          </p:cNvSpPr>
          <p:nvPr/>
        </p:nvSpPr>
        <p:spPr>
          <a:xfrm>
            <a:off x="539552" y="476672"/>
            <a:ext cx="8445624" cy="1066800"/>
          </a:xfrm>
          <a:prstGeom prst="rect">
            <a:avLst/>
          </a:prstGeom>
        </p:spPr>
        <p:txBody>
          <a:bodyPr vert="horz" anchor="ctr">
            <a:normAutofit fontScale="900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s-ES" b="1" dirty="0" smtClean="0"/>
              <a:t>El Proyecto:</a:t>
            </a:r>
            <a:r>
              <a:rPr lang="es-CO" sz="3100" dirty="0" smtClean="0"/>
              <a:t>“Salud Ocupacional y Seguridad y di</a:t>
            </a:r>
            <a:r>
              <a:rPr lang="es-ES" sz="3100" dirty="0" err="1" smtClean="0"/>
              <a:t>álogo</a:t>
            </a:r>
            <a:r>
              <a:rPr lang="es-ES" sz="3100" dirty="0" smtClean="0"/>
              <a:t> social en el sector minero en Colombia”</a:t>
            </a:r>
            <a:endParaRPr lang="es-CO" b="1" dirty="0"/>
          </a:p>
        </p:txBody>
      </p:sp>
    </p:spTree>
    <p:extLst>
      <p:ext uri="{BB962C8B-B14F-4D97-AF65-F5344CB8AC3E}">
        <p14:creationId xmlns:p14="http://schemas.microsoft.com/office/powerpoint/2010/main" val="528342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700808"/>
            <a:ext cx="8527976" cy="5040560"/>
          </a:xfrm>
        </p:spPr>
        <p:txBody>
          <a:bodyPr>
            <a:normAutofit lnSpcReduction="10000"/>
          </a:bodyPr>
          <a:lstStyle/>
          <a:p>
            <a:r>
              <a:rPr lang="es-CO" dirty="0" smtClean="0"/>
              <a:t>Al inicio de la </a:t>
            </a:r>
            <a:r>
              <a:rPr lang="es-CO" dirty="0" err="1" smtClean="0"/>
              <a:t>implementaci</a:t>
            </a:r>
            <a:r>
              <a:rPr lang="es-ES" dirty="0" err="1" smtClean="0"/>
              <a:t>ón</a:t>
            </a:r>
            <a:r>
              <a:rPr lang="es-ES" dirty="0" smtClean="0"/>
              <a:t> se acordó que el proyecto pasaba de centrarse en Carbones El Cerrejón para ampliarse al sector minero (carbón, gas y sal) lo que implicó</a:t>
            </a:r>
            <a:r>
              <a:rPr lang="es-ES" sz="2700" dirty="0" smtClean="0"/>
              <a:t>:</a:t>
            </a:r>
            <a:endParaRPr lang="es-ES" sz="1100" dirty="0" smtClean="0"/>
          </a:p>
          <a:p>
            <a:pPr lvl="1"/>
            <a:endParaRPr lang="es-ES" sz="1100" dirty="0"/>
          </a:p>
          <a:p>
            <a:pPr lvl="1"/>
            <a:r>
              <a:rPr lang="es-ES" sz="2500" dirty="0" smtClean="0"/>
              <a:t>Que los resultados y productos esperados abordaran las relaciones laborales en La </a:t>
            </a:r>
            <a:r>
              <a:rPr lang="es-ES" sz="2500" dirty="0" smtClean="0"/>
              <a:t>Guajira en general  </a:t>
            </a:r>
            <a:r>
              <a:rPr lang="es-ES" sz="2500" dirty="0" smtClean="0"/>
              <a:t>y en empresas de sectores diferentes al carbón como salud, turismo, construcción y electrificación</a:t>
            </a:r>
            <a:r>
              <a:rPr lang="es-ES" dirty="0" smtClean="0"/>
              <a:t>.</a:t>
            </a:r>
            <a:endParaRPr lang="es-ES" sz="1200" dirty="0" smtClean="0"/>
          </a:p>
          <a:p>
            <a:pPr lvl="1"/>
            <a:endParaRPr lang="es-ES" sz="1200" dirty="0" smtClean="0"/>
          </a:p>
          <a:p>
            <a:pPr lvl="1"/>
            <a:r>
              <a:rPr lang="es-ES" sz="2500" dirty="0" smtClean="0"/>
              <a:t>Retraso </a:t>
            </a:r>
            <a:r>
              <a:rPr lang="es-ES" sz="2500" dirty="0"/>
              <a:t>de 6 meses </a:t>
            </a:r>
            <a:r>
              <a:rPr lang="es-ES" sz="2500" dirty="0" smtClean="0"/>
              <a:t>en la ejecución</a:t>
            </a:r>
            <a:endParaRPr lang="es-ES" sz="2500" dirty="0"/>
          </a:p>
          <a:p>
            <a:endParaRPr lang="es-ES" sz="1700" dirty="0" smtClean="0"/>
          </a:p>
          <a:p>
            <a:r>
              <a:rPr lang="es-ES" dirty="0" smtClean="0">
                <a:solidFill>
                  <a:srgbClr val="002060"/>
                </a:solidFill>
              </a:rPr>
              <a:t>Presupuesto</a:t>
            </a:r>
            <a:r>
              <a:rPr lang="es-ES" dirty="0" smtClean="0"/>
              <a:t>: USD $ 292,883 </a:t>
            </a:r>
            <a:r>
              <a:rPr lang="es-ES" dirty="0" smtClean="0"/>
              <a:t> financiación del Ministerio </a:t>
            </a:r>
            <a:r>
              <a:rPr lang="es-ES" dirty="0" smtClean="0"/>
              <a:t>de Trabajo de Canadá</a:t>
            </a:r>
            <a:endParaRPr lang="es-CO" dirty="0"/>
          </a:p>
        </p:txBody>
      </p:sp>
      <p:sp>
        <p:nvSpPr>
          <p:cNvPr id="5" name="1 Título"/>
          <p:cNvSpPr txBox="1">
            <a:spLocks/>
          </p:cNvSpPr>
          <p:nvPr/>
        </p:nvSpPr>
        <p:spPr>
          <a:xfrm>
            <a:off x="539552" y="476672"/>
            <a:ext cx="8445624" cy="1066800"/>
          </a:xfrm>
          <a:prstGeom prst="rect">
            <a:avLst/>
          </a:prstGeom>
        </p:spPr>
        <p:txBody>
          <a:bodyPr vert="horz" anchor="ctr">
            <a:normAutofit fontScale="900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s-ES" b="1" dirty="0" smtClean="0"/>
              <a:t>El Proyecto:</a:t>
            </a:r>
            <a:r>
              <a:rPr lang="es-CO" sz="3100" dirty="0" smtClean="0"/>
              <a:t>“Salud Ocupacional y Seguridad y di</a:t>
            </a:r>
            <a:r>
              <a:rPr lang="es-ES" sz="3100" dirty="0" err="1" smtClean="0"/>
              <a:t>álogo</a:t>
            </a:r>
            <a:r>
              <a:rPr lang="es-ES" sz="3100" dirty="0" smtClean="0"/>
              <a:t> social en el sector minero en Colombia”</a:t>
            </a:r>
            <a:endParaRPr lang="es-CO" b="1" dirty="0"/>
          </a:p>
        </p:txBody>
      </p:sp>
    </p:spTree>
    <p:extLst>
      <p:ext uri="{BB962C8B-B14F-4D97-AF65-F5344CB8AC3E}">
        <p14:creationId xmlns:p14="http://schemas.microsoft.com/office/powerpoint/2010/main" val="1539384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894928"/>
          </a:xfrm>
        </p:spPr>
        <p:txBody>
          <a:bodyPr>
            <a:normAutofit/>
          </a:bodyPr>
          <a:lstStyle/>
          <a:p>
            <a:r>
              <a:rPr lang="es-ES" b="1" dirty="0" smtClean="0"/>
              <a:t>Situación actual del proyecto:</a:t>
            </a:r>
            <a:endParaRPr lang="es-CO" b="1" dirty="0"/>
          </a:p>
        </p:txBody>
      </p:sp>
      <p:sp>
        <p:nvSpPr>
          <p:cNvPr id="3" name="2 Marcador de contenido"/>
          <p:cNvSpPr>
            <a:spLocks noGrp="1"/>
          </p:cNvSpPr>
          <p:nvPr>
            <p:ph idx="1"/>
          </p:nvPr>
        </p:nvSpPr>
        <p:spPr>
          <a:xfrm>
            <a:off x="611560" y="1529408"/>
            <a:ext cx="8445624" cy="5211960"/>
          </a:xfrm>
        </p:spPr>
        <p:txBody>
          <a:bodyPr>
            <a:normAutofit fontScale="92500" lnSpcReduction="10000"/>
          </a:bodyPr>
          <a:lstStyle/>
          <a:p>
            <a:pPr>
              <a:spcBef>
                <a:spcPts val="0"/>
              </a:spcBef>
            </a:pPr>
            <a:r>
              <a:rPr lang="es-ES" dirty="0" smtClean="0"/>
              <a:t>Culminó sus actividades</a:t>
            </a:r>
            <a:endParaRPr lang="es-ES" sz="1200" dirty="0" smtClean="0"/>
          </a:p>
          <a:p>
            <a:pPr>
              <a:spcBef>
                <a:spcPts val="0"/>
              </a:spcBef>
            </a:pPr>
            <a:endParaRPr lang="es-ES" sz="1200" dirty="0" smtClean="0"/>
          </a:p>
          <a:p>
            <a:pPr>
              <a:spcBef>
                <a:spcPts val="0"/>
              </a:spcBef>
            </a:pPr>
            <a:r>
              <a:rPr lang="es-ES" dirty="0" smtClean="0"/>
              <a:t>Realizó evento de cierre</a:t>
            </a:r>
            <a:endParaRPr lang="es-ES" sz="1100" dirty="0" smtClean="0"/>
          </a:p>
          <a:p>
            <a:pPr>
              <a:spcBef>
                <a:spcPts val="0"/>
              </a:spcBef>
            </a:pPr>
            <a:endParaRPr lang="es-ES" sz="1100" dirty="0" smtClean="0"/>
          </a:p>
          <a:p>
            <a:pPr>
              <a:spcBef>
                <a:spcPts val="0"/>
              </a:spcBef>
            </a:pPr>
            <a:r>
              <a:rPr lang="es-ES" dirty="0" smtClean="0"/>
              <a:t>Se cumplieron todos los productos </a:t>
            </a:r>
            <a:r>
              <a:rPr lang="es-ES" dirty="0" smtClean="0"/>
              <a:t>propuestos</a:t>
            </a:r>
          </a:p>
          <a:p>
            <a:pPr lvl="1">
              <a:spcBef>
                <a:spcPts val="0"/>
              </a:spcBef>
            </a:pPr>
            <a:r>
              <a:rPr lang="es-ES" dirty="0" smtClean="0">
                <a:solidFill>
                  <a:srgbClr val="002060"/>
                </a:solidFill>
              </a:rPr>
              <a:t>Módulo 1 se implementó en 19 empresas </a:t>
            </a:r>
            <a:r>
              <a:rPr lang="es-ES" sz="2400" dirty="0" smtClean="0">
                <a:solidFill>
                  <a:srgbClr val="002060"/>
                </a:solidFill>
              </a:rPr>
              <a:t>(de 20)</a:t>
            </a:r>
          </a:p>
          <a:p>
            <a:pPr lvl="2">
              <a:spcBef>
                <a:spcPts val="0"/>
              </a:spcBef>
            </a:pPr>
            <a:r>
              <a:rPr lang="es-ES" dirty="0" smtClean="0">
                <a:solidFill>
                  <a:schemeClr val="bg2">
                    <a:lumMod val="50000"/>
                  </a:schemeClr>
                </a:solidFill>
              </a:rPr>
              <a:t>6 contratistas de Carbones El Cerrejón</a:t>
            </a:r>
          </a:p>
          <a:p>
            <a:pPr lvl="2">
              <a:spcBef>
                <a:spcPts val="0"/>
              </a:spcBef>
            </a:pPr>
            <a:r>
              <a:rPr lang="es-ES" dirty="0" smtClean="0">
                <a:solidFill>
                  <a:schemeClr val="bg2">
                    <a:lumMod val="50000"/>
                  </a:schemeClr>
                </a:solidFill>
              </a:rPr>
              <a:t>3 contratistas de grandes empresas de Gas</a:t>
            </a:r>
          </a:p>
          <a:p>
            <a:pPr lvl="2">
              <a:spcBef>
                <a:spcPts val="0"/>
              </a:spcBef>
            </a:pPr>
            <a:r>
              <a:rPr lang="es-ES" dirty="0" smtClean="0">
                <a:solidFill>
                  <a:schemeClr val="bg2">
                    <a:lumMod val="50000"/>
                  </a:schemeClr>
                </a:solidFill>
              </a:rPr>
              <a:t>2 contratistas de </a:t>
            </a:r>
            <a:r>
              <a:rPr lang="es-ES" dirty="0" err="1" smtClean="0">
                <a:solidFill>
                  <a:schemeClr val="bg2">
                    <a:lumMod val="50000"/>
                  </a:schemeClr>
                </a:solidFill>
              </a:rPr>
              <a:t>Electricaribe</a:t>
            </a:r>
            <a:endParaRPr lang="es-ES" dirty="0" smtClean="0">
              <a:solidFill>
                <a:schemeClr val="bg2">
                  <a:lumMod val="50000"/>
                </a:schemeClr>
              </a:solidFill>
            </a:endParaRPr>
          </a:p>
          <a:p>
            <a:pPr lvl="2">
              <a:spcBef>
                <a:spcPts val="0"/>
              </a:spcBef>
            </a:pPr>
            <a:r>
              <a:rPr lang="es-ES" dirty="0" smtClean="0">
                <a:solidFill>
                  <a:schemeClr val="bg2">
                    <a:lumMod val="50000"/>
                  </a:schemeClr>
                </a:solidFill>
              </a:rPr>
              <a:t>4 de sector Salud</a:t>
            </a:r>
          </a:p>
          <a:p>
            <a:pPr lvl="2">
              <a:spcBef>
                <a:spcPts val="0"/>
              </a:spcBef>
            </a:pPr>
            <a:r>
              <a:rPr lang="es-ES" dirty="0" smtClean="0">
                <a:solidFill>
                  <a:schemeClr val="bg2">
                    <a:lumMod val="50000"/>
                  </a:schemeClr>
                </a:solidFill>
              </a:rPr>
              <a:t>4 de sector turístico</a:t>
            </a:r>
            <a:endParaRPr lang="es-ES" sz="1100" dirty="0" smtClean="0">
              <a:solidFill>
                <a:schemeClr val="bg2">
                  <a:lumMod val="50000"/>
                </a:schemeClr>
              </a:solidFill>
            </a:endParaRPr>
          </a:p>
          <a:p>
            <a:pPr lvl="2">
              <a:spcBef>
                <a:spcPts val="0"/>
              </a:spcBef>
            </a:pPr>
            <a:endParaRPr lang="es-ES" sz="1100" dirty="0" smtClean="0">
              <a:solidFill>
                <a:schemeClr val="bg2">
                  <a:lumMod val="50000"/>
                </a:schemeClr>
              </a:solidFill>
            </a:endParaRPr>
          </a:p>
          <a:p>
            <a:pPr lvl="1">
              <a:spcBef>
                <a:spcPts val="0"/>
              </a:spcBef>
            </a:pPr>
            <a:r>
              <a:rPr lang="es-ES" dirty="0" smtClean="0">
                <a:solidFill>
                  <a:srgbClr val="002060"/>
                </a:solidFill>
              </a:rPr>
              <a:t>Módulo 5 se implementó en 13 empresas </a:t>
            </a:r>
            <a:r>
              <a:rPr lang="es-ES" sz="2400" dirty="0" smtClean="0">
                <a:solidFill>
                  <a:srgbClr val="002060"/>
                </a:solidFill>
              </a:rPr>
              <a:t>(de 19 que terminaron Módulo 1):</a:t>
            </a:r>
          </a:p>
          <a:p>
            <a:pPr lvl="2">
              <a:spcBef>
                <a:spcPts val="0"/>
              </a:spcBef>
            </a:pPr>
            <a:r>
              <a:rPr lang="es-ES" dirty="0">
                <a:solidFill>
                  <a:schemeClr val="bg2">
                    <a:lumMod val="50000"/>
                  </a:schemeClr>
                </a:solidFill>
              </a:rPr>
              <a:t>De las </a:t>
            </a:r>
            <a:r>
              <a:rPr lang="es-ES" dirty="0" smtClean="0">
                <a:solidFill>
                  <a:schemeClr val="bg2">
                    <a:lumMod val="50000"/>
                  </a:schemeClr>
                </a:solidFill>
              </a:rPr>
              <a:t>anteriores se retiraron: 1 empresa contratista de Carbones El Cerrejón, la contratista de </a:t>
            </a:r>
            <a:r>
              <a:rPr lang="es-ES" dirty="0" err="1" smtClean="0">
                <a:solidFill>
                  <a:schemeClr val="bg2">
                    <a:lumMod val="50000"/>
                  </a:schemeClr>
                </a:solidFill>
              </a:rPr>
              <a:t>Electricaribe</a:t>
            </a:r>
            <a:r>
              <a:rPr lang="es-ES" dirty="0" smtClean="0">
                <a:solidFill>
                  <a:schemeClr val="bg2">
                    <a:lumMod val="50000"/>
                  </a:schemeClr>
                </a:solidFill>
              </a:rPr>
              <a:t> y 3 del sector turístico</a:t>
            </a:r>
            <a:endParaRPr lang="es-CO" dirty="0">
              <a:solidFill>
                <a:schemeClr val="bg2">
                  <a:lumMod val="50000"/>
                </a:schemeClr>
              </a:solidFill>
            </a:endParaRPr>
          </a:p>
        </p:txBody>
      </p:sp>
    </p:spTree>
    <p:extLst>
      <p:ext uri="{BB962C8B-B14F-4D97-AF65-F5344CB8AC3E}">
        <p14:creationId xmlns:p14="http://schemas.microsoft.com/office/powerpoint/2010/main" val="369351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8680"/>
            <a:ext cx="8229600" cy="1066800"/>
          </a:xfrm>
        </p:spPr>
        <p:txBody>
          <a:bodyPr>
            <a:normAutofit fontScale="90000"/>
          </a:bodyPr>
          <a:lstStyle/>
          <a:p>
            <a:r>
              <a:rPr lang="es-ES" b="1" dirty="0" smtClean="0"/>
              <a:t>Antecedentes, propósitos y alcances de la evaluación</a:t>
            </a:r>
            <a:endParaRPr lang="es-CO" b="1" dirty="0"/>
          </a:p>
        </p:txBody>
      </p:sp>
      <p:sp>
        <p:nvSpPr>
          <p:cNvPr id="3" name="2 Marcador de contenido"/>
          <p:cNvSpPr>
            <a:spLocks noGrp="1"/>
          </p:cNvSpPr>
          <p:nvPr>
            <p:ph idx="1"/>
          </p:nvPr>
        </p:nvSpPr>
        <p:spPr>
          <a:xfrm>
            <a:off x="251520" y="1854320"/>
            <a:ext cx="8686800" cy="4959056"/>
          </a:xfrm>
        </p:spPr>
        <p:txBody>
          <a:bodyPr>
            <a:normAutofit fontScale="85000" lnSpcReduction="20000"/>
          </a:bodyPr>
          <a:lstStyle/>
          <a:p>
            <a:r>
              <a:rPr lang="es-ES" dirty="0" smtClean="0">
                <a:solidFill>
                  <a:srgbClr val="002060"/>
                </a:solidFill>
              </a:rPr>
              <a:t>Objetivo</a:t>
            </a:r>
            <a:r>
              <a:rPr lang="es-ES" dirty="0" smtClean="0"/>
              <a:t>: </a:t>
            </a:r>
            <a:r>
              <a:rPr lang="es-CO" dirty="0"/>
              <a:t>valorar la eficacia del Proyecto en términos de sus logros, así como los efectos a los que ha contribuido en términos de impacto y </a:t>
            </a:r>
            <a:r>
              <a:rPr lang="es-CO" dirty="0" smtClean="0"/>
              <a:t>sostenibilidad</a:t>
            </a:r>
            <a:r>
              <a:rPr lang="es-ES_tradnl" dirty="0" smtClean="0"/>
              <a:t>, siguiendo criterios del CAD de OCDE.</a:t>
            </a:r>
            <a:endParaRPr lang="es-ES_tradnl" dirty="0" smtClean="0"/>
          </a:p>
          <a:p>
            <a:endParaRPr lang="es-ES_tradnl" dirty="0" smtClean="0"/>
          </a:p>
          <a:p>
            <a:r>
              <a:rPr lang="es-ES_tradnl" dirty="0" smtClean="0">
                <a:solidFill>
                  <a:srgbClr val="002060"/>
                </a:solidFill>
              </a:rPr>
              <a:t>Objetivos </a:t>
            </a:r>
            <a:r>
              <a:rPr lang="es-ES_tradnl" dirty="0" err="1" smtClean="0">
                <a:solidFill>
                  <a:srgbClr val="002060"/>
                </a:solidFill>
              </a:rPr>
              <a:t>espec</a:t>
            </a:r>
            <a:r>
              <a:rPr lang="es-ES" dirty="0" err="1" smtClean="0">
                <a:solidFill>
                  <a:srgbClr val="002060"/>
                </a:solidFill>
              </a:rPr>
              <a:t>íficos</a:t>
            </a:r>
            <a:r>
              <a:rPr lang="es-ES" dirty="0" smtClean="0"/>
              <a:t>:</a:t>
            </a:r>
          </a:p>
          <a:p>
            <a:pPr lvl="1"/>
            <a:r>
              <a:rPr lang="es-CO" dirty="0">
                <a:solidFill>
                  <a:schemeClr val="bg2">
                    <a:lumMod val="50000"/>
                  </a:schemeClr>
                </a:solidFill>
              </a:rPr>
              <a:t>V</a:t>
            </a:r>
            <a:r>
              <a:rPr lang="es-CO" dirty="0" smtClean="0">
                <a:solidFill>
                  <a:schemeClr val="bg2">
                    <a:lumMod val="50000"/>
                  </a:schemeClr>
                </a:solidFill>
              </a:rPr>
              <a:t>alorar </a:t>
            </a:r>
            <a:r>
              <a:rPr lang="es-CO" dirty="0">
                <a:solidFill>
                  <a:schemeClr val="bg2">
                    <a:lumMod val="50000"/>
                  </a:schemeClr>
                </a:solidFill>
              </a:rPr>
              <a:t>de manera sistemática y objetiva, lo que ha funcionado y lo que no, de acuerdo al diseño aprobado, la efectividad del Proyecto (logros) y los posibles efectos en términos de impacto y </a:t>
            </a:r>
            <a:r>
              <a:rPr lang="es-CO" dirty="0" smtClean="0">
                <a:solidFill>
                  <a:schemeClr val="bg2">
                    <a:lumMod val="50000"/>
                  </a:schemeClr>
                </a:solidFill>
              </a:rPr>
              <a:t>sostenibilida</a:t>
            </a:r>
            <a:r>
              <a:rPr lang="es-ES_tradnl" dirty="0" smtClean="0">
                <a:solidFill>
                  <a:schemeClr val="bg2">
                    <a:lumMod val="50000"/>
                  </a:schemeClr>
                </a:solidFill>
              </a:rPr>
              <a:t>d</a:t>
            </a:r>
          </a:p>
          <a:p>
            <a:pPr lvl="1"/>
            <a:endParaRPr lang="es-ES_tradnl" dirty="0" smtClean="0">
              <a:solidFill>
                <a:schemeClr val="bg2">
                  <a:lumMod val="50000"/>
                </a:schemeClr>
              </a:solidFill>
            </a:endParaRPr>
          </a:p>
          <a:p>
            <a:pPr lvl="1"/>
            <a:r>
              <a:rPr lang="es-CO" dirty="0" smtClean="0">
                <a:solidFill>
                  <a:schemeClr val="bg2">
                    <a:lumMod val="50000"/>
                  </a:schemeClr>
                </a:solidFill>
              </a:rPr>
              <a:t>Identificar buenas </a:t>
            </a:r>
            <a:r>
              <a:rPr lang="es-CO" dirty="0">
                <a:solidFill>
                  <a:schemeClr val="bg2">
                    <a:lumMod val="50000"/>
                  </a:schemeClr>
                </a:solidFill>
              </a:rPr>
              <a:t>prácticas y lecciones aprendidas de la intervención con el fin de maximizar la experiencia adquirida y potenciar su replicabilidad y proponer recomendaciones</a:t>
            </a:r>
            <a:r>
              <a:rPr lang="es-ES_tradnl" dirty="0">
                <a:solidFill>
                  <a:schemeClr val="bg2">
                    <a:lumMod val="50000"/>
                  </a:schemeClr>
                </a:solidFill>
              </a:rPr>
              <a:t> </a:t>
            </a:r>
            <a:endParaRPr lang="es-ES" dirty="0" smtClean="0">
              <a:solidFill>
                <a:schemeClr val="bg2">
                  <a:lumMod val="50000"/>
                </a:schemeClr>
              </a:solidFill>
            </a:endParaRPr>
          </a:p>
          <a:p>
            <a:endParaRPr lang="es-ES" dirty="0" smtClean="0"/>
          </a:p>
          <a:p>
            <a:r>
              <a:rPr lang="es-ES" dirty="0" smtClean="0">
                <a:solidFill>
                  <a:srgbClr val="002060"/>
                </a:solidFill>
              </a:rPr>
              <a:t>Tiempo evaluado</a:t>
            </a:r>
            <a:r>
              <a:rPr lang="es-ES" dirty="0" smtClean="0"/>
              <a:t>: marzo de 2013 a diciembre de 2015</a:t>
            </a:r>
            <a:endParaRPr lang="es-CO" dirty="0"/>
          </a:p>
        </p:txBody>
      </p:sp>
    </p:spTree>
    <p:extLst>
      <p:ext uri="{BB962C8B-B14F-4D97-AF65-F5344CB8AC3E}">
        <p14:creationId xmlns:p14="http://schemas.microsoft.com/office/powerpoint/2010/main" val="1613789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04664"/>
            <a:ext cx="8229600" cy="864096"/>
          </a:xfrm>
        </p:spPr>
        <p:txBody>
          <a:bodyPr/>
          <a:lstStyle/>
          <a:p>
            <a:r>
              <a:rPr lang="es-CO" b="1" dirty="0" smtClean="0"/>
              <a:t>METODOLOGÍA DE EVALUACIÓN</a:t>
            </a:r>
            <a:endParaRPr lang="es-CO"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261454101"/>
              </p:ext>
            </p:extLst>
          </p:nvPr>
        </p:nvGraphicFramePr>
        <p:xfrm>
          <a:off x="251520" y="1724869"/>
          <a:ext cx="8892480" cy="5070902"/>
        </p:xfrm>
        <a:graphic>
          <a:graphicData uri="http://schemas.openxmlformats.org/drawingml/2006/table">
            <a:tbl>
              <a:tblPr firstRow="1" firstCol="1" bandRow="1">
                <a:tableStyleId>{5C22544A-7EE6-4342-B048-85BDC9FD1C3A}</a:tableStyleId>
              </a:tblPr>
              <a:tblGrid>
                <a:gridCol w="3096344"/>
                <a:gridCol w="4104456"/>
                <a:gridCol w="1691680"/>
              </a:tblGrid>
              <a:tr h="253790">
                <a:tc>
                  <a:txBody>
                    <a:bodyPr/>
                    <a:lstStyle/>
                    <a:p>
                      <a:pPr algn="ctr">
                        <a:lnSpc>
                          <a:spcPct val="107000"/>
                        </a:lnSpc>
                        <a:spcAft>
                          <a:spcPts val="0"/>
                        </a:spcAft>
                      </a:pPr>
                      <a:r>
                        <a:rPr lang="es-CO" sz="1600" dirty="0">
                          <a:effectLst/>
                        </a:rPr>
                        <a:t>Fuente </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600" dirty="0" smtClean="0">
                          <a:effectLst/>
                        </a:rPr>
                        <a:t>Objetivo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CO" sz="1600">
                          <a:effectLst/>
                        </a:rPr>
                        <a:t>Técnica  </a:t>
                      </a:r>
                      <a:endParaRPr lang="es-CO"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22739">
                <a:tc>
                  <a:txBody>
                    <a:bodyPr/>
                    <a:lstStyle/>
                    <a:p>
                      <a:pPr>
                        <a:lnSpc>
                          <a:spcPct val="107000"/>
                        </a:lnSpc>
                        <a:spcAft>
                          <a:spcPts val="0"/>
                        </a:spcAft>
                      </a:pPr>
                      <a:r>
                        <a:rPr lang="es-CO" sz="1600" dirty="0" smtClean="0">
                          <a:effectLst/>
                          <a:latin typeface="+mn-lt"/>
                          <a:ea typeface="+mn-ea"/>
                          <a:cs typeface="+mn-cs"/>
                        </a:rPr>
                        <a:t>Equipo</a:t>
                      </a:r>
                      <a:r>
                        <a:rPr lang="es-CO" sz="1600" baseline="0" dirty="0" smtClean="0">
                          <a:effectLst/>
                          <a:latin typeface="+mn-lt"/>
                          <a:ea typeface="+mn-ea"/>
                          <a:cs typeface="+mn-cs"/>
                        </a:rPr>
                        <a:t> de trabajo del proyecto (Coordinaci</a:t>
                      </a:r>
                      <a:r>
                        <a:rPr lang="es-ES" sz="1600" baseline="0" dirty="0" err="1" smtClean="0">
                          <a:effectLst/>
                          <a:latin typeface="+mn-lt"/>
                          <a:ea typeface="+mn-ea"/>
                          <a:cs typeface="+mn-cs"/>
                        </a:rPr>
                        <a:t>ón</a:t>
                      </a:r>
                      <a:r>
                        <a:rPr lang="es-ES" sz="1600" baseline="0" dirty="0" smtClean="0">
                          <a:effectLst/>
                          <a:latin typeface="+mn-lt"/>
                          <a:ea typeface="+mn-ea"/>
                          <a:cs typeface="+mn-cs"/>
                        </a:rPr>
                        <a:t> </a:t>
                      </a:r>
                      <a:r>
                        <a:rPr lang="es-ES" sz="1600" baseline="0" dirty="0" smtClean="0">
                          <a:effectLst/>
                          <a:latin typeface="+mn-lt"/>
                          <a:ea typeface="+mn-ea"/>
                          <a:cs typeface="+mn-cs"/>
                        </a:rPr>
                        <a:t>en el </a:t>
                      </a:r>
                      <a:r>
                        <a:rPr lang="es-ES" sz="1600" baseline="0" dirty="0" smtClean="0">
                          <a:effectLst/>
                          <a:latin typeface="+mn-lt"/>
                          <a:ea typeface="+mn-ea"/>
                          <a:cs typeface="+mn-cs"/>
                        </a:rPr>
                        <a:t>país y responsables/colegas de la Oficina Regional de la OIT en Lima)</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O" sz="1600" dirty="0" smtClean="0">
                          <a:effectLst/>
                          <a:latin typeface="+mn-lt"/>
                          <a:ea typeface="+mn-ea"/>
                          <a:cs typeface="+mn-cs"/>
                        </a:rPr>
                        <a:t>Precisar</a:t>
                      </a:r>
                      <a:r>
                        <a:rPr lang="es-CO" sz="1600" baseline="0" dirty="0" smtClean="0">
                          <a:effectLst/>
                          <a:latin typeface="+mn-lt"/>
                          <a:ea typeface="+mn-ea"/>
                          <a:cs typeface="+mn-cs"/>
                        </a:rPr>
                        <a:t> el contexto de realizaci</a:t>
                      </a:r>
                      <a:r>
                        <a:rPr lang="es-ES" sz="1600" baseline="0" dirty="0" err="1" smtClean="0">
                          <a:effectLst/>
                          <a:latin typeface="+mn-lt"/>
                          <a:ea typeface="+mn-ea"/>
                          <a:cs typeface="+mn-cs"/>
                        </a:rPr>
                        <a:t>ón</a:t>
                      </a:r>
                      <a:r>
                        <a:rPr lang="es-ES" sz="1600" baseline="0" dirty="0" smtClean="0">
                          <a:effectLst/>
                          <a:latin typeface="+mn-lt"/>
                          <a:ea typeface="+mn-ea"/>
                          <a:cs typeface="+mn-cs"/>
                        </a:rPr>
                        <a:t> del proyecto, el proceso del que hace parte, su vinculación con otros proyectos, alcances esperados, insumos para valorar la pertinencia y coherencia de la estrategia de intervención.</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O" sz="1600" dirty="0" smtClean="0">
                          <a:effectLst/>
                        </a:rPr>
                        <a:t>Entrevistas</a:t>
                      </a:r>
                      <a:r>
                        <a:rPr lang="es-CO" sz="1600" baseline="0" dirty="0" smtClean="0">
                          <a:effectLst/>
                        </a:rPr>
                        <a:t> virtuales y personales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22739">
                <a:tc>
                  <a:txBody>
                    <a:bodyPr/>
                    <a:lstStyle/>
                    <a:p>
                      <a:pPr>
                        <a:lnSpc>
                          <a:spcPct val="107000"/>
                        </a:lnSpc>
                        <a:spcAft>
                          <a:spcPts val="0"/>
                        </a:spcAft>
                      </a:pPr>
                      <a:r>
                        <a:rPr kumimoji="0" lang="es-CO" sz="1600" b="1" kern="1200" baseline="0" dirty="0" smtClean="0">
                          <a:solidFill>
                            <a:schemeClr val="lt1"/>
                          </a:solidFill>
                          <a:effectLst/>
                          <a:latin typeface="+mn-lt"/>
                          <a:ea typeface="+mn-ea"/>
                          <a:cs typeface="+mn-cs"/>
                        </a:rPr>
                        <a:t>Documentaci</a:t>
                      </a:r>
                      <a:r>
                        <a:rPr kumimoji="0" lang="es-ES" sz="1600" b="1" kern="1200" baseline="0" dirty="0" err="1" smtClean="0">
                          <a:solidFill>
                            <a:schemeClr val="lt1"/>
                          </a:solidFill>
                          <a:effectLst/>
                          <a:latin typeface="+mn-lt"/>
                          <a:ea typeface="+mn-ea"/>
                          <a:cs typeface="+mn-cs"/>
                        </a:rPr>
                        <a:t>ón</a:t>
                      </a:r>
                      <a:r>
                        <a:rPr kumimoji="0" lang="es-ES" sz="1600" b="1" kern="1200" baseline="0" dirty="0" smtClean="0">
                          <a:solidFill>
                            <a:schemeClr val="lt1"/>
                          </a:solidFill>
                          <a:effectLst/>
                          <a:latin typeface="+mn-lt"/>
                          <a:ea typeface="+mn-ea"/>
                          <a:cs typeface="+mn-cs"/>
                        </a:rPr>
                        <a:t> escrita</a:t>
                      </a:r>
                      <a:endParaRPr kumimoji="0" lang="es-CO" sz="1600" b="1" kern="1200" baseline="0" dirty="0" smtClean="0">
                        <a:solidFill>
                          <a:schemeClr val="lt1"/>
                        </a:solidFill>
                        <a:effectLst/>
                        <a:latin typeface="+mn-lt"/>
                        <a:ea typeface="+mn-ea"/>
                        <a:cs typeface="+mn-cs"/>
                      </a:endParaRPr>
                    </a:p>
                    <a:p>
                      <a:pPr>
                        <a:lnSpc>
                          <a:spcPct val="107000"/>
                        </a:lnSpc>
                        <a:spcAft>
                          <a:spcPts val="0"/>
                        </a:spcAft>
                      </a:pPr>
                      <a:r>
                        <a:rPr kumimoji="0" lang="es-CO" sz="1600" b="1" kern="1200" baseline="0" dirty="0" smtClean="0">
                          <a:solidFill>
                            <a:schemeClr val="lt1"/>
                          </a:solidFill>
                          <a:effectLst/>
                          <a:latin typeface="+mn-lt"/>
                          <a:ea typeface="+mn-ea"/>
                          <a:cs typeface="+mn-cs"/>
                        </a:rPr>
                        <a:t>(Informes de la Coordinaci</a:t>
                      </a:r>
                      <a:r>
                        <a:rPr kumimoji="0" lang="es-ES" sz="1600" b="1" kern="1200" baseline="0" dirty="0" err="1" smtClean="0">
                          <a:solidFill>
                            <a:schemeClr val="lt1"/>
                          </a:solidFill>
                          <a:effectLst/>
                          <a:latin typeface="+mn-lt"/>
                          <a:ea typeface="+mn-ea"/>
                          <a:cs typeface="+mn-cs"/>
                        </a:rPr>
                        <a:t>ón</a:t>
                      </a:r>
                      <a:r>
                        <a:rPr kumimoji="0" lang="es-ES" sz="1600" b="1" kern="1200" baseline="0" dirty="0" smtClean="0">
                          <a:solidFill>
                            <a:schemeClr val="lt1"/>
                          </a:solidFill>
                          <a:effectLst/>
                          <a:latin typeface="+mn-lt"/>
                          <a:ea typeface="+mn-ea"/>
                          <a:cs typeface="+mn-cs"/>
                        </a:rPr>
                        <a:t>, productos y uso de esos productos mencionados en los informes)</a:t>
                      </a:r>
                    </a:p>
                  </a:txBody>
                  <a:tcPr marL="68580" marR="68580" marT="0" marB="0"/>
                </a:tc>
                <a:tc>
                  <a:txBody>
                    <a:bodyPr/>
                    <a:lstStyle/>
                    <a:p>
                      <a:pPr>
                        <a:lnSpc>
                          <a:spcPct val="107000"/>
                        </a:lnSpc>
                        <a:spcAft>
                          <a:spcPts val="0"/>
                        </a:spcAft>
                      </a:pPr>
                      <a:r>
                        <a:rPr lang="es-CO" sz="1600" dirty="0" smtClean="0">
                          <a:effectLst/>
                          <a:latin typeface="+mn-lt"/>
                          <a:ea typeface="+mn-ea"/>
                          <a:cs typeface="+mn-cs"/>
                        </a:rPr>
                        <a:t>Analizar</a:t>
                      </a:r>
                      <a:r>
                        <a:rPr lang="es-CO" sz="1600" baseline="0" dirty="0" smtClean="0">
                          <a:effectLst/>
                          <a:latin typeface="+mn-lt"/>
                          <a:ea typeface="+mn-ea"/>
                          <a:cs typeface="+mn-cs"/>
                        </a:rPr>
                        <a:t> la validez del diseño de la intervenci</a:t>
                      </a:r>
                      <a:r>
                        <a:rPr lang="es-ES" sz="1600" baseline="0" dirty="0" err="1" smtClean="0">
                          <a:effectLst/>
                          <a:latin typeface="+mn-lt"/>
                          <a:ea typeface="+mn-ea"/>
                          <a:cs typeface="+mn-cs"/>
                        </a:rPr>
                        <a:t>ón</a:t>
                      </a:r>
                      <a:r>
                        <a:rPr lang="es-ES" sz="1600" baseline="0" dirty="0" smtClean="0">
                          <a:effectLst/>
                          <a:latin typeface="+mn-lt"/>
                          <a:ea typeface="+mn-ea"/>
                          <a:cs typeface="+mn-cs"/>
                        </a:rPr>
                        <a:t> y el nivel de efectividad del proyecto con relación a la consecución de resultados.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O" sz="1600" dirty="0" smtClean="0">
                          <a:effectLst/>
                        </a:rPr>
                        <a:t>An</a:t>
                      </a:r>
                      <a:r>
                        <a:rPr lang="es-ES" sz="1600" dirty="0" err="1" smtClean="0">
                          <a:effectLst/>
                        </a:rPr>
                        <a:t>álisis</a:t>
                      </a:r>
                      <a:r>
                        <a:rPr lang="es-ES" sz="1600" dirty="0" smtClean="0">
                          <a:effectLst/>
                        </a:rPr>
                        <a:t> </a:t>
                      </a:r>
                      <a:r>
                        <a:rPr lang="es-ES" sz="1600" dirty="0" smtClean="0">
                          <a:effectLst/>
                        </a:rPr>
                        <a:t>documental (16 documentos)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717232">
                <a:tc>
                  <a:txBody>
                    <a:bodyPr/>
                    <a:lstStyle/>
                    <a:p>
                      <a:pPr>
                        <a:lnSpc>
                          <a:spcPct val="107000"/>
                        </a:lnSpc>
                        <a:spcAft>
                          <a:spcPts val="0"/>
                        </a:spcAft>
                      </a:pPr>
                      <a:r>
                        <a:rPr lang="es-CO" sz="1600" dirty="0" smtClean="0">
                          <a:effectLst/>
                        </a:rPr>
                        <a:t>Actores participantes (beneficiaros</a:t>
                      </a:r>
                      <a:r>
                        <a:rPr lang="es-CO" sz="1600" baseline="0" dirty="0" smtClean="0">
                          <a:effectLst/>
                        </a:rPr>
                        <a:t> directos, trabajadores y socios del proyecto)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O" sz="1600" dirty="0" smtClean="0">
                          <a:effectLst/>
                        </a:rPr>
                        <a:t>Analizar</a:t>
                      </a:r>
                      <a:r>
                        <a:rPr lang="es-CO" sz="1600" baseline="0" dirty="0" smtClean="0">
                          <a:effectLst/>
                        </a:rPr>
                        <a:t> la pertinencia y coherencia de la estrategia de intervenci</a:t>
                      </a:r>
                      <a:r>
                        <a:rPr lang="es-ES" sz="1600" baseline="0" dirty="0" err="1" smtClean="0">
                          <a:effectLst/>
                        </a:rPr>
                        <a:t>ón</a:t>
                      </a:r>
                      <a:r>
                        <a:rPr lang="es-ES" sz="1600" baseline="0" dirty="0" smtClean="0">
                          <a:effectLst/>
                        </a:rPr>
                        <a:t>, la efectividad del proyecto, la orientación hacia el impacto y la sostenibilidad de la intervención.</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s-CO" sz="1600" dirty="0">
                          <a:effectLst/>
                        </a:rPr>
                        <a:t>Entrevistas </a:t>
                      </a:r>
                      <a:r>
                        <a:rPr lang="es-CO" sz="1600" dirty="0" smtClean="0">
                          <a:effectLst/>
                        </a:rPr>
                        <a:t>con 31 personas, </a:t>
                      </a:r>
                      <a:r>
                        <a:rPr lang="es-CO" sz="1600" dirty="0" smtClean="0">
                          <a:effectLst/>
                        </a:rPr>
                        <a:t>38 encuestas </a:t>
                      </a:r>
                      <a:r>
                        <a:rPr lang="es-CO" sz="1600" dirty="0" smtClean="0">
                          <a:effectLst/>
                        </a:rPr>
                        <a:t>y </a:t>
                      </a:r>
                      <a:r>
                        <a:rPr lang="es-CO" sz="1600" baseline="0" dirty="0" err="1" smtClean="0">
                          <a:effectLst/>
                        </a:rPr>
                        <a:t>particip</a:t>
                      </a:r>
                      <a:r>
                        <a:rPr lang="es-ES" sz="1600" baseline="0" dirty="0" err="1" smtClean="0">
                          <a:effectLst/>
                        </a:rPr>
                        <a:t>ación</a:t>
                      </a:r>
                      <a:r>
                        <a:rPr lang="es-ES" sz="1600" baseline="0" dirty="0" smtClean="0">
                          <a:effectLst/>
                        </a:rPr>
                        <a:t>  </a:t>
                      </a:r>
                      <a:r>
                        <a:rPr lang="es-ES" sz="1600" baseline="0" dirty="0" smtClean="0">
                          <a:effectLst/>
                        </a:rPr>
                        <a:t>en el evento de cierre.</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CuadroTexto 4"/>
          <p:cNvSpPr txBox="1"/>
          <p:nvPr/>
        </p:nvSpPr>
        <p:spPr>
          <a:xfrm>
            <a:off x="365258" y="1177588"/>
            <a:ext cx="4104456" cy="523220"/>
          </a:xfrm>
          <a:prstGeom prst="rect">
            <a:avLst/>
          </a:prstGeom>
          <a:noFill/>
        </p:spPr>
        <p:txBody>
          <a:bodyPr wrap="square" rtlCol="0">
            <a:spAutoFit/>
          </a:bodyPr>
          <a:lstStyle/>
          <a:p>
            <a:pPr marL="109728">
              <a:spcBef>
                <a:spcPts val="300"/>
              </a:spcBef>
              <a:buClr>
                <a:schemeClr val="accent3"/>
              </a:buClr>
            </a:pPr>
            <a:r>
              <a:rPr lang="es-CO" sz="2800" dirty="0"/>
              <a:t>Se </a:t>
            </a:r>
            <a:r>
              <a:rPr lang="es-CO" sz="2800" dirty="0" smtClean="0"/>
              <a:t>contrastó:</a:t>
            </a:r>
            <a:endParaRPr lang="es-CO" sz="2800" dirty="0"/>
          </a:p>
        </p:txBody>
      </p:sp>
    </p:spTree>
    <p:extLst>
      <p:ext uri="{BB962C8B-B14F-4D97-AF65-F5344CB8AC3E}">
        <p14:creationId xmlns:p14="http://schemas.microsoft.com/office/powerpoint/2010/main" val="42276903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1091</TotalTime>
  <Words>4984</Words>
  <Application>Microsoft Office PowerPoint</Application>
  <PresentationFormat>Presentación en pantalla (4:3)</PresentationFormat>
  <Paragraphs>337</Paragraphs>
  <Slides>44</Slides>
  <Notes>1</Notes>
  <HiddenSlides>0</HiddenSlides>
  <MMClips>0</MMClips>
  <ScaleCrop>false</ScaleCrop>
  <HeadingPairs>
    <vt:vector size="4" baseType="variant">
      <vt:variant>
        <vt:lpstr>Tema</vt:lpstr>
      </vt:variant>
      <vt:variant>
        <vt:i4>1</vt:i4>
      </vt:variant>
      <vt:variant>
        <vt:lpstr>Títulos de diapositiva</vt:lpstr>
      </vt:variant>
      <vt:variant>
        <vt:i4>44</vt:i4>
      </vt:variant>
    </vt:vector>
  </HeadingPairs>
  <TitlesOfParts>
    <vt:vector size="45" baseType="lpstr">
      <vt:lpstr>Urbano</vt:lpstr>
      <vt:lpstr>OCCUPATIONAL HEALTH AND SAFETY AND SOCIAL DIALOGUE IN THE MINING SECTOR IN COLOMBIA (Salud Ocupacional y Seguridad y diálogo social en el sector minero en Colombia)</vt:lpstr>
      <vt:lpstr>El Proyecto:“Salud Ocupacional y Seguridad y diálogo social en el sector minero en Colombia”</vt:lpstr>
      <vt:lpstr>El Proyecto:“Salud Ocupacional y Seguridad y diálogo social en el sector minero en Colombia”</vt:lpstr>
      <vt:lpstr>El Proyecto:“Salud Ocupacional y Seguridad y diálogo social en el sector minero en Colombia”</vt:lpstr>
      <vt:lpstr>Presentación de PowerPoint</vt:lpstr>
      <vt:lpstr>Presentación de PowerPoint</vt:lpstr>
      <vt:lpstr>Situación actual del proyecto:</vt:lpstr>
      <vt:lpstr>Antecedentes, propósitos y alcances de la evaluación</vt:lpstr>
      <vt:lpstr>METODOLOGÍA DE EVALUACIÓN</vt:lpstr>
      <vt:lpstr>METODOLOGÍA DE EVALUACIÓN</vt:lpstr>
      <vt:lpstr>METODOLOGÍA DE EVALUACIÓN</vt:lpstr>
      <vt:lpstr>METODOLOGÍA DE EVALUACIÓN</vt:lpstr>
      <vt:lpstr>METODOLOGÍA DE EVALUACIÓN</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HALLAZGOS</vt:lpstr>
      <vt:lpstr>Presentación de PowerPoint</vt:lpstr>
      <vt:lpstr>Presentación de PowerPoint</vt:lpstr>
      <vt:lpstr>Presentación de PowerPoint</vt:lpstr>
      <vt:lpstr>Presentación de PowerPoint</vt:lpstr>
      <vt:lpstr>Presentación de PowerPoint</vt:lpstr>
      <vt:lpstr>Presentación de PowerPoint</vt:lpstr>
      <vt:lpstr>RECOMENDACIONES</vt:lpstr>
      <vt:lpstr>RECOMENDACIONES</vt:lpstr>
      <vt:lpstr>RECOMENDACIONES</vt:lpstr>
      <vt:lpstr>RECOMENDACIONES</vt:lpstr>
      <vt:lpstr>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Eloísa</dc:creator>
  <cp:lastModifiedBy>GLORIA</cp:lastModifiedBy>
  <cp:revision>76</cp:revision>
  <dcterms:created xsi:type="dcterms:W3CDTF">2015-07-31T00:17:09Z</dcterms:created>
  <dcterms:modified xsi:type="dcterms:W3CDTF">2015-12-23T14:18:33Z</dcterms:modified>
</cp:coreProperties>
</file>