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oto Sans" panose="020B0502040504020204" pitchFamily="34" charset="0"/>
      <p:regular r:id="rId30"/>
      <p:bold r:id="rId31"/>
      <p:italic r:id="rId32"/>
      <p:boldItalic r:id="rId33"/>
    </p:embeddedFont>
    <p:embeddedFont>
      <p:font typeface="Playfair Display" panose="020B0604020202020204" pitchFamily="2" charset="0"/>
      <p:regular r:id="rId34"/>
      <p:bold r:id="rId35"/>
      <p:italic r:id="rId36"/>
      <p:boldItalic r:id="rId37"/>
    </p:embeddedFont>
    <p:embeddedFont>
      <p:font typeface="Playfair Display SC" panose="00000500000000000000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08">
          <p15:clr>
            <a:srgbClr val="A4A3A4"/>
          </p15:clr>
        </p15:guide>
        <p15:guide id="2" pos="240">
          <p15:clr>
            <a:srgbClr val="A4A3A4"/>
          </p15:clr>
        </p15:guide>
        <p15:guide id="3" pos="230">
          <p15:clr>
            <a:srgbClr val="A4A3A4"/>
          </p15:clr>
        </p15:guide>
        <p15:guide id="4" pos="7440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orient="horz" pos="1512">
          <p15:clr>
            <a:srgbClr val="A4A3A4"/>
          </p15:clr>
        </p15:guide>
        <p15:guide id="8" pos="2664">
          <p15:clr>
            <a:srgbClr val="A4A3A4"/>
          </p15:clr>
        </p15:guide>
        <p15:guide id="9" pos="501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orf7VEQNYJgWWT+DwiZVkxyrh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6792D5-3677-43A2-AED8-A5FB7C7CD145}">
  <a:tblStyle styleId="{C16792D5-3677-43A2-AED8-A5FB7C7CD1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808"/>
        <p:guide pos="240"/>
        <p:guide pos="230"/>
        <p:guide pos="7440"/>
        <p:guide orient="horz" pos="4080"/>
        <p:guide orient="horz" pos="240"/>
        <p:guide orient="horz" pos="1512"/>
        <p:guide pos="2664"/>
        <p:guide pos="5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Proyecto RBSA</a:t>
            </a:r>
            <a:r>
              <a:rPr lang="en-US" b="0"/>
              <a:t>: 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propuesta plantea en forma coherente y sustentada una ruta de empleabilidad orientada al cierre de brechas a tres niveles: nivel individual (competencias, certificaciones, credenciales educativas), nivel organizacional (enfoque empresarial) y nivel institucional (regulaciones y servicio público de empleo).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RBSA: el diseño del proyecto RBSA no cuenta con sistema de monitoreo y evaluación sino sólo con una matriz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de indicadores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 –pero no es requisito de proyectos RBSA-.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RBSA: concebido bajo lineamientos de enfoque de género y no discriminación en obediencia a los lineamientos de OIT; sin embargo, estos no fueron incluidos explícitamente en sus distintos componentes; instrumentos, metas o indicadores.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Proyecto USAID</a:t>
            </a:r>
            <a:r>
              <a:rPr lang="en-US" b="0"/>
              <a:t>: 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la integración social a través de los sistemas de intermediación laboral como mecanismo clave para el logro de la regularización de los trabajadores migrantes y el mejoramiento de sus condiciones de trabajo.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Proyecto reformulado – programa piloto “Emprende Seguro” (ES):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ruta del Estado y sus servicios de empleo –formal, dejaba de ser prioritaria por la crisis y el desempleo generado. Nueva estrategia regional de integración socioeconómica (Declarción de Quito 2018): énfasis en emprendimiento, inclusión financiera y cohesion social.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Proyecto ES: Actividad de Resultado 1: “</a:t>
            </a: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Estudio de levantamiento de los requerimientos de mano de obra por parte del sector productivo (nivel educativo,competencias,experiencia) que facilite la caracterización de la demanda laboral en las zonas de intervención”</a:t>
            </a:r>
            <a:r>
              <a:rPr lang="en-US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¿Cómo se usaría esta información?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Proyecto ES, sobre enfoque de género: l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os instrumentos del sistema de monitoreo recopilan información desagregada por sexo que se reflejan en el procesamiento y la presentación de la data.</a:t>
            </a: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cinco Agencias de Desarrollo Local y una Cámara de Comercio en Ecuador, y dos Municipalidades Distritales de Lima, Perú.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Sobre actores locales e instituciones implementadoras: el acceso a nuevos aprendizajes, el desarrollo de capacidades y el fortalecimiento de la institución a través de tres vías: la consolidación de una agenda de trabajo con migrantes, la innovación en sus metodologías de microfinanzas, y la capacitación de su personal. </a:t>
            </a:r>
            <a:endParaRPr/>
          </a:p>
        </p:txBody>
      </p:sp>
      <p:sp>
        <p:nvSpPr>
          <p:cNvPr id="233" name="Google Shape;2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LA.1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Ello implica que las estructuras institucionales de gestión de la OIT y de los proyectos mismos deben estar preparadas para dar respuestas a elementos no previstos, tomando en cuenta las dinámicas particulares de cada país y actores involucrados.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LA.2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Medidas como “capital semilla” y préstamos (en el caso peruano) constituyeron respuestas oportunas para emprendimientos afectados por la crisis del COVID – 19.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LA.3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Los proyectos contaron con encargados y expertos colaboradores, pero no con suficiente personal dedicado en exclusividad. La identificación del equipo requerido y su oportuna contratación deben ser parte fundamental del diseño e inicio de los proyectos.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LA.4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Sin embargo, se necesita establecer mecanismos y metodologías específicas (ej. diagnósticos rápidos) para realizar una adecuada caracterización de las necesidades de la población objetivo, y, a partir de ahí, diseñar una combinación de instrumentos idóneos para atenderlas.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LA.6  </a:t>
            </a:r>
            <a:r>
              <a:rPr lang="en-US"/>
              <a:t>Incluyendo el contenido en acciones de formación o capacitación- a fin de detallar la forma de transversalización del enfoque.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LA.7   </a:t>
            </a:r>
            <a:r>
              <a:rPr lang="en-US"/>
              <a:t>El esquema de gestión “delegada” o “tercerizada” usado por OIT ha sido el caso de los proyectos evaluados: se contrata a un socio implementador para que “ejecute” el proyecto y lo implemente “en campo”.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LA.8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 experiencia del proyecto “Emprende Seguro” ha permitido comprobar que sí es posible realizar este tipo de “adecuaciones” a las metodologías “estándar” de la OIT (Ej. Programa SCORE).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LA.9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Sólo una adecuada sistematización del proyecto permitirá identificar sus logros y mostrarlos “hacia afuera” bajo una propuesta coherente de modelos de gestión y políticas.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LA.10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Lo cual supone necesariamente el involucramiento con instituciones del Estado encargadas de diseñar el marco normativo y aplicar las políticas nacionales y sectoriales relativas a la problemática –en este caso del emprendedurismo, la migración y el acceso al crédito-.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BP.1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El rediseño de los proyectos alrededor de “Emprende Seguro” en condiciones de restricciones y necesidades impuestas por la pandemia, permitió probar nuevas modalidades de intervención que muestran algunos resultados positivos que se pueden aprovechar a futuro.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BP.2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La implementación virtual permite llegar a más beneficiarios, adecuarse mejor a dificultades de horarios (especialmente para las mujeres) y facilita la replicabilidad y escala.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BP.4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Contar con socios implementadores locales con amplia experiencia en trabajo con migrantes fue clave para potenciar la implementación y logros de los proyectos, debido a la alianza con la sociedad civil e instituciones gubernamentales, locales y nacionales. Su rol fue clave para lograr implementar el proyecto Emprende Seguro, el cual requería cercanía con los beneficiarios para identificarlos y contactarlos, así como para brindar apoyo en términos de acceso a financiamiento, formalización y otros aspectos relevantes.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BP.5 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El rediseño de los proyectos de RSBA y USAID en torno a Emprende Seguro en el contexto de la pandemia, mostró gran flexibilidad y rapidez de reacción y de ajustes.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BP.3 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Esto es particularmente relevante en grupos conformados por población migrante vulnerables, para quienes la entrega de un “capital semilla” –basada en una adecuada selección y seguimiento- puede hacer la diferencia en el impulso inicial del negocio.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Recomendación 4: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Se trata de orientar el proyecto Emprende Seguro hacia la consecución de agendas que sitúen demandas clave de la realidad de las Mypes y la situación de los migrantes en clave de políticas públicas, en espacios de discusión con instituciones públicas y niveles de gobierno, donde la OIT puede incluso articularla con sus espacios “tradicionales” de actuación y vocería en los temas propios de su mandato: trabajo, empleo (autoempleo y emprendimiento), ingresos, formalización de micro y pequeñas empresas, desarrollo local, empleabilidad y mercados de trabajo. De acuerdo con la experiencia acumulada a la fecha, este trabajo podría hacerse a dos niveles: ministerios/sectores, por un lado, y gobiernos locales, por otro.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Se pueden usar los datos de la ENCUESTA: evidencia de la condición de vulnerabilidad y el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fuerte impacto de la pandemia en las condiciones laborales e ingresos de la población –particularmente migrante-.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Proyecto RBSA</a:t>
            </a:r>
            <a:r>
              <a:rPr lang="en-US" b="0"/>
              <a:t>: 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propuesta plantea en forma coherente y sustentada una ruta de empleabilidad orientada al cierre de brechas a tres niveles: nivel individual (competencias, certificaciones, credenciales educativas), nivel organizacional (enfoque empresarial) y nivel institucional (regulaciones y servicio público de empleo).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RBSA: el diseño del proyecto RBSA no cuenta con sistema de monitoreo y evaluación sino sólo con una matriz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de indicadores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 –pero no es requisito de proyectos RBSA-.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RBSA: concebido bajo lineamientos de enfoque de género y no discriminación en obediencia a los lineamientos de OIT; sin embargo, estos no fueron incluidos explícitamente en sus distintos componentes; instrumentos, metas o indicadores.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Proyecto USAID</a:t>
            </a:r>
            <a:r>
              <a:rPr lang="en-US" b="0"/>
              <a:t>: </a:t>
            </a: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la integración social a través de los sistemas de intermediación laboral como mecanismo clave para el logro de la regularización de los trabajadores migrantes y el mejoramiento de sus condiciones de trabajo.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Proyecto reformulado – programa piloto “Emprende Seguro” (ES):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ruta del Estado y sus servicios de empleo –formal, dejaba de ser prioritaria por la crisis y el desempleo generado. Nueva estrategia regional de integración socioeconómica (Declarción de Quito 2018): énfasis en emprendimiento, inclusión financiera y cohesion social.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Proyecto ES: Actividad de Resultado 1: “</a:t>
            </a: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Estudio de levantamiento de los requerimientos de mano de obra por parte del sector productivo (nivel educativo,competencias,experiencia) que facilite la caracterización de la demanda laboral en las zonas de intervención”</a:t>
            </a:r>
            <a:r>
              <a:rPr lang="en-US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¿Cómo se usaría esta información?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>
                <a:latin typeface="Times New Roman"/>
                <a:ea typeface="Times New Roman"/>
                <a:cs typeface="Times New Roman"/>
                <a:sym typeface="Times New Roman"/>
              </a:rPr>
              <a:t>Proyecto ES, sobre enfoque de género: l</a:t>
            </a:r>
            <a:r>
              <a:rPr lang="en-US" sz="12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os instrumentos del sistema de monitoreo recopilan información desagregada por sexo que se reflejan en el procesamiento y la presentación de la data.</a:t>
            </a:r>
            <a:endParaRPr sz="12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>
            <a:spLocks noGrp="1"/>
          </p:cNvSpPr>
          <p:nvPr>
            <p:ph type="pic" idx="2"/>
          </p:nvPr>
        </p:nvSpPr>
        <p:spPr>
          <a:xfrm>
            <a:off x="3875989" y="2194559"/>
            <a:ext cx="4413896" cy="25321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>
            <a:spLocks noGrp="1"/>
          </p:cNvSpPr>
          <p:nvPr>
            <p:ph type="pic" idx="2"/>
          </p:nvPr>
        </p:nvSpPr>
        <p:spPr>
          <a:xfrm>
            <a:off x="2678570" y="1714129"/>
            <a:ext cx="1989221" cy="349955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5"/>
          <p:cNvSpPr>
            <a:spLocks noGrp="1"/>
          </p:cNvSpPr>
          <p:nvPr>
            <p:ph type="pic" idx="3"/>
          </p:nvPr>
        </p:nvSpPr>
        <p:spPr>
          <a:xfrm>
            <a:off x="769558" y="1888316"/>
            <a:ext cx="2130552" cy="37036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5">
  <p:cSld name="Slide 55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>
            <a:spLocks noGrp="1"/>
          </p:cNvSpPr>
          <p:nvPr>
            <p:ph type="pic" idx="2"/>
          </p:nvPr>
        </p:nvSpPr>
        <p:spPr>
          <a:xfrm>
            <a:off x="0" y="1842524"/>
            <a:ext cx="12192000" cy="33590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>
            <a:spLocks noGrp="1"/>
          </p:cNvSpPr>
          <p:nvPr>
            <p:ph type="pic" idx="2"/>
          </p:nvPr>
        </p:nvSpPr>
        <p:spPr>
          <a:xfrm>
            <a:off x="1425542" y="4186038"/>
            <a:ext cx="2783775" cy="2007653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26"/>
          <p:cNvSpPr>
            <a:spLocks noGrp="1"/>
          </p:cNvSpPr>
          <p:nvPr>
            <p:ph type="pic" idx="3"/>
          </p:nvPr>
        </p:nvSpPr>
        <p:spPr>
          <a:xfrm>
            <a:off x="7982682" y="1964579"/>
            <a:ext cx="2783775" cy="200765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6"/>
          <p:cNvSpPr>
            <a:spLocks noGrp="1"/>
          </p:cNvSpPr>
          <p:nvPr>
            <p:ph type="pic" idx="4"/>
          </p:nvPr>
        </p:nvSpPr>
        <p:spPr>
          <a:xfrm>
            <a:off x="1445325" y="4186038"/>
            <a:ext cx="2783775" cy="20076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>
            <a:spLocks noGrp="1"/>
          </p:cNvSpPr>
          <p:nvPr>
            <p:ph type="pic" idx="2"/>
          </p:nvPr>
        </p:nvSpPr>
        <p:spPr>
          <a:xfrm>
            <a:off x="381000" y="381000"/>
            <a:ext cx="11430000" cy="609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>
            <a:spLocks noGrp="1"/>
          </p:cNvSpPr>
          <p:nvPr>
            <p:ph type="pic" idx="2"/>
          </p:nvPr>
        </p:nvSpPr>
        <p:spPr>
          <a:xfrm>
            <a:off x="717485" y="2983829"/>
            <a:ext cx="2136080" cy="1947111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0"/>
          <p:cNvSpPr>
            <a:spLocks noGrp="1"/>
          </p:cNvSpPr>
          <p:nvPr>
            <p:ph type="pic" idx="3"/>
          </p:nvPr>
        </p:nvSpPr>
        <p:spPr>
          <a:xfrm>
            <a:off x="9338435" y="2983829"/>
            <a:ext cx="2136080" cy="19471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>
            <a:spLocks noGrp="1"/>
          </p:cNvSpPr>
          <p:nvPr>
            <p:ph type="pic" idx="2"/>
          </p:nvPr>
        </p:nvSpPr>
        <p:spPr>
          <a:xfrm>
            <a:off x="2823411" y="2058019"/>
            <a:ext cx="1696914" cy="1856256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31"/>
          <p:cNvSpPr>
            <a:spLocks noGrp="1"/>
          </p:cNvSpPr>
          <p:nvPr>
            <p:ph type="pic" idx="3"/>
          </p:nvPr>
        </p:nvSpPr>
        <p:spPr>
          <a:xfrm>
            <a:off x="6962737" y="2058018"/>
            <a:ext cx="1696914" cy="1856256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1"/>
          <p:cNvSpPr>
            <a:spLocks noGrp="1"/>
          </p:cNvSpPr>
          <p:nvPr>
            <p:ph type="pic" idx="4"/>
          </p:nvPr>
        </p:nvSpPr>
        <p:spPr>
          <a:xfrm>
            <a:off x="6962737" y="4169688"/>
            <a:ext cx="1696914" cy="1856256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1"/>
          <p:cNvSpPr>
            <a:spLocks noGrp="1"/>
          </p:cNvSpPr>
          <p:nvPr>
            <p:ph type="pic" idx="5"/>
          </p:nvPr>
        </p:nvSpPr>
        <p:spPr>
          <a:xfrm>
            <a:off x="2823411" y="4169688"/>
            <a:ext cx="1696914" cy="1856256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1"/>
          <p:cNvSpPr>
            <a:spLocks noGrp="1"/>
          </p:cNvSpPr>
          <p:nvPr>
            <p:ph type="pic" idx="6"/>
          </p:nvPr>
        </p:nvSpPr>
        <p:spPr>
          <a:xfrm>
            <a:off x="2823411" y="2058018"/>
            <a:ext cx="1696914" cy="18562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>
            <a:spLocks noGrp="1"/>
          </p:cNvSpPr>
          <p:nvPr>
            <p:ph type="pic" idx="2"/>
          </p:nvPr>
        </p:nvSpPr>
        <p:spPr>
          <a:xfrm>
            <a:off x="5951620" y="2246998"/>
            <a:ext cx="5674323" cy="35910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>
            <a:spLocks noGrp="1"/>
          </p:cNvSpPr>
          <p:nvPr>
            <p:ph type="pic" idx="2"/>
          </p:nvPr>
        </p:nvSpPr>
        <p:spPr>
          <a:xfrm>
            <a:off x="9020859" y="3369053"/>
            <a:ext cx="3171139" cy="184019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33"/>
          <p:cNvSpPr>
            <a:spLocks noGrp="1"/>
          </p:cNvSpPr>
          <p:nvPr>
            <p:ph type="pic" idx="3"/>
          </p:nvPr>
        </p:nvSpPr>
        <p:spPr>
          <a:xfrm>
            <a:off x="-1" y="3369053"/>
            <a:ext cx="3171139" cy="1840198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3"/>
          <p:cNvSpPr>
            <a:spLocks noGrp="1"/>
          </p:cNvSpPr>
          <p:nvPr>
            <p:ph type="pic" idx="4"/>
          </p:nvPr>
        </p:nvSpPr>
        <p:spPr>
          <a:xfrm>
            <a:off x="0" y="3369053"/>
            <a:ext cx="3171139" cy="18401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>
          <p15:clr>
            <a:srgbClr val="F26B43"/>
          </p15:clr>
        </p15:guide>
        <p15:guide id="2" pos="240">
          <p15:clr>
            <a:srgbClr val="F26B43"/>
          </p15:clr>
        </p15:guide>
        <p15:guide id="3" pos="2664">
          <p15:clr>
            <a:srgbClr val="F26B43"/>
          </p15:clr>
        </p15:guide>
        <p15:guide id="4" pos="5016">
          <p15:clr>
            <a:srgbClr val="F26B43"/>
          </p15:clr>
        </p15:guide>
        <p15:guide id="5" pos="7440">
          <p15:clr>
            <a:srgbClr val="F26B43"/>
          </p15:clr>
        </p15:guide>
        <p15:guide id="6" orient="horz" pos="2808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400050" y="276225"/>
            <a:ext cx="11391900" cy="6134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878748" y="1340199"/>
            <a:ext cx="8563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Evaluación de los proyectos</a:t>
            </a:r>
            <a:endParaRPr sz="2800" b="1" i="1" u="none" strike="noStrike" cap="none">
              <a:solidFill>
                <a:srgbClr val="233A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2200113" y="2490864"/>
            <a:ext cx="8086887" cy="288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Promoción de la integración en el mercado de los migrantes y refugiados venezolanos en los países latinoamericanos y caribeños mediante el trabajo decente y el crecimiento económico inclusivo con equidad (RLA/18/01/RBS)</a:t>
            </a:r>
            <a:r>
              <a:rPr lang="en-US" sz="1800" b="0" i="0" u="none" strike="noStrike" cap="none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  Evaluación Final Independiente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 b="1" i="0" u="none" strike="noStrike" cap="none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Integración Económica de Migrantes y Refugiados Venezolanos en Perú y Ecuador con Trabajo Decente (RLA/19/03/USA)</a:t>
            </a:r>
            <a:r>
              <a:rPr lang="en-US" sz="1800" b="0" i="0" u="none" strike="noStrike" cap="none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Evaluación de Medio Término Interna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2643809" y="5847260"/>
            <a:ext cx="69043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Lima, 20 de Septiembre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 descr="Preguntas Frecuentes – Niños del milen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12" y="5354003"/>
            <a:ext cx="2196131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/>
          <p:nvPr/>
        </p:nvSpPr>
        <p:spPr>
          <a:xfrm>
            <a:off x="0" y="0"/>
            <a:ext cx="17622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1276349" y="1631654"/>
            <a:ext cx="10198834" cy="4821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1276349" y="1632383"/>
            <a:ext cx="9919233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proyecto reformulado, programa piloto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“Emprende Seguro”:</a:t>
            </a:r>
            <a:endParaRPr sz="1800" b="1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99515" marR="0" lvl="1" indent="-285750" algn="just" rtl="0">
              <a:spcBef>
                <a:spcPts val="18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Fue diseñado en medio de la urgencia de la pandemia.</a:t>
            </a:r>
            <a:endParaRPr/>
          </a:p>
          <a:p>
            <a:pPr marL="1199515" marR="0" lvl="1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Nuevo enfoque de atención de la población migrante: de la ayuda humanitaria a la integración socioeconómica (apoyo al emprendedurismo).</a:t>
            </a:r>
            <a:endParaRPr/>
          </a:p>
          <a:p>
            <a:pPr marL="1199515" marR="0" lvl="1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Cuenta con un ML consistente (salvo en el Resultado 1: cómo usar estudios de demanda laboral como parte de cadena causal orientada al emprendedurismo).</a:t>
            </a:r>
            <a:endParaRPr/>
          </a:p>
          <a:p>
            <a:pPr marL="1199515" marR="0" lvl="1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Flexibilidad y atención a las particularidades del contexto de cada país.</a:t>
            </a:r>
            <a:endParaRPr/>
          </a:p>
          <a:p>
            <a:pPr marL="1199515" marR="0" lvl="1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Procuró superar vacíos sobre enfoques de género y discriminación (proyecto RBSA), pero con algunas limitaciones (ej. no hay partidas presupuestarias, no hay especialista en género, no hubo desarrollo de capacidades, ni consulta a marcos de OIT).</a:t>
            </a:r>
            <a:endParaRPr sz="1600" b="0" i="0" u="none" strike="noStrike" cap="none">
              <a:solidFill>
                <a:srgbClr val="3458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1" name="Google Shape;171;p10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72" name="Google Shape;172;p10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10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/>
            </a:p>
          </p:txBody>
        </p:sp>
      </p:grpSp>
      <p:sp>
        <p:nvSpPr>
          <p:cNvPr id="174" name="Google Shape;174;p10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2.2. Validez del Diseño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8329514" y="878066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1276349" y="1804180"/>
            <a:ext cx="10347804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planificación original de los proyectos (RBSA &amp; USAID) no tuvo una ejecución considerable, por lo tanto, no es posible evaluar su efectividad, debido a los retrasos en el inicio de los proyectos y las circunstancias provocadas por la pandemia de la COVID-19.</a:t>
            </a:r>
            <a:endParaRPr/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evalúa la efectividad del proyecto piloto “Emprende Seguro”</a:t>
            </a:r>
            <a:endParaRPr/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encuesta reveló mayor acceso a servicios financieros y formalización entre beneficiarios en Perú. </a:t>
            </a:r>
            <a:endParaRPr/>
          </a:p>
          <a:p>
            <a:pPr marL="742950" marR="0" lvl="0" indent="-1841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1841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00128" marR="0" lvl="1" indent="-1841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1841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1841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1841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1841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Esto se explica por la metodología de trabajo de Alternativa, el cual otorgó créditos y fomentó la formalización entre los beneficiarios.</a:t>
            </a:r>
            <a:endParaRPr/>
          </a:p>
        </p:txBody>
      </p:sp>
      <p:grpSp>
        <p:nvGrpSpPr>
          <p:cNvPr id="184" name="Google Shape;184;p11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85" name="Google Shape;185;p11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11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/>
            </a:p>
          </p:txBody>
        </p:sp>
      </p:grpSp>
      <p:sp>
        <p:nvSpPr>
          <p:cNvPr id="187" name="Google Shape;187;p11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2.3. Efectividad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9" name="Google Shape;189;p11"/>
          <p:cNvGraphicFramePr/>
          <p:nvPr/>
        </p:nvGraphicFramePr>
        <p:xfrm>
          <a:off x="3117887" y="3338021"/>
          <a:ext cx="6236175" cy="2039100"/>
        </p:xfrm>
        <a:graphic>
          <a:graphicData uri="http://schemas.openxmlformats.org/drawingml/2006/table">
            <a:tbl>
              <a:tblPr firstRow="1" bandRow="1">
                <a:noFill/>
                <a:tableStyleId>{C16792D5-3677-43A2-AED8-A5FB7C7CD145}</a:tableStyleId>
              </a:tblPr>
              <a:tblGrid>
                <a:gridCol w="270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Acceso a Servicios/Formalización de Beneficiarios/as Venezolanos/as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Servicios/Formalización</a:t>
                      </a:r>
                      <a:endParaRPr sz="1500" b="1" u="none" strike="noStrike" cap="none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Perú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Ecuador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Prestamos</a:t>
                      </a:r>
                      <a:endParaRPr sz="15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52%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5%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Cuenta de ahorro personal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62%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11%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RUC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55%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16%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5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Fuente: Encuesta on line realizada por el equipo consultor.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1276349" y="4513676"/>
            <a:ext cx="9919233" cy="164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Incorporación de enfoques: 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empoderamiento económico de las mujeres, e integración  de venezolanos (enfoque no discriminación) a partir de la generación de “espacios” de intercambio entre nacionales y migrantes en actividades de ES.</a:t>
            </a:r>
            <a:endParaRPr/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Logros no previstos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: Valorización al acompañamiento psicológico, principalmente entre mujeres en espacios de violencia familiar. Generación de espacios interculturales que facilitaron la reducción del estigma entre migrantes y nacionales.</a:t>
            </a:r>
            <a:endParaRPr/>
          </a:p>
        </p:txBody>
      </p:sp>
      <p:grpSp>
        <p:nvGrpSpPr>
          <p:cNvPr id="198" name="Google Shape;198;p12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99" name="Google Shape;199;p12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12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12</a:t>
              </a:r>
              <a:endParaRPr/>
            </a:p>
          </p:txBody>
        </p:sp>
      </p:grpSp>
      <p:sp>
        <p:nvSpPr>
          <p:cNvPr id="201" name="Google Shape;201;p12"/>
          <p:cNvSpPr txBox="1"/>
          <p:nvPr/>
        </p:nvSpPr>
        <p:spPr>
          <a:xfrm>
            <a:off x="1774979" y="1024990"/>
            <a:ext cx="96858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2.3. Efectividad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p12"/>
          <p:cNvGraphicFramePr/>
          <p:nvPr/>
        </p:nvGraphicFramePr>
        <p:xfrm>
          <a:off x="2794691" y="1945097"/>
          <a:ext cx="6882550" cy="2499550"/>
        </p:xfrm>
        <a:graphic>
          <a:graphicData uri="http://schemas.openxmlformats.org/drawingml/2006/table">
            <a:tbl>
              <a:tblPr firstRow="1" bandRow="1">
                <a:noFill/>
                <a:tableStyleId>{C16792D5-3677-43A2-AED8-A5FB7C7CD145}</a:tableStyleId>
              </a:tblPr>
              <a:tblGrid>
                <a:gridCol w="224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25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Fortalecimiento de emprendimientos por “Emprende Seguro”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Actividades</a:t>
                      </a:r>
                      <a:endParaRPr sz="1500" b="1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Ecuador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Perú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Alcanzado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Alcanzado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IMESUN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428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Capital Semilla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Educación financiera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623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600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100"/>
                        <a:buFont typeface="Roboto"/>
                        <a:buNone/>
                      </a:pPr>
                      <a:r>
                        <a:rPr lang="en-US" sz="11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Fuente: Base de datos provista por el proyecto. Análisis y tabla elaborados por el equipo consultor.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1276349" y="1804181"/>
            <a:ext cx="10184457" cy="48013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1276349" y="1804181"/>
            <a:ext cx="991923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observó un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lento inicio en la ejecución presupuestal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los fondos de los proyectos, especialmente para el caso del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proyecto RBSA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7429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Después de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reformulación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los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fondos RBSA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tuvieron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una ejecución de 100%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al cierre del proyecto.</a:t>
            </a:r>
            <a:endParaRPr/>
          </a:p>
          <a:p>
            <a:pPr marL="7429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Los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fondos de USAID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han utilizado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45% a marzo 2021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lo cual es adecuado dado que el proyecto se encuentra aún a mitad de su ejecución.</a:t>
            </a:r>
            <a:endParaRPr/>
          </a:p>
          <a:p>
            <a:pPr marL="7429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“Emprende Seguro”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tiene un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uso eficiente de los recursos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ajustándose a las nuevas condiciones de la pandemia.</a:t>
            </a:r>
            <a:endParaRPr/>
          </a:p>
          <a:p>
            <a:pPr marL="7429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evidencia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una buena asignación de recursos, composición y ejecución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recursos.</a:t>
            </a:r>
            <a:endParaRPr/>
          </a:p>
          <a:p>
            <a:pPr marL="7429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No obstante, la demora en la ejecución del presupuesto asignado a RR.HH (ej. tardía contratación de una coordinador con dedicación exclusiva) provocaron que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las sinergias y articulación de las actividades en Ecuador y Perú no fueran suficientemente aprovechadas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 Lo cual ha hecho difícil lograr una visión común del proyecto.</a:t>
            </a: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2" name="Google Shape;212;p13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213" name="Google Shape;213;p13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3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13</a:t>
              </a:r>
              <a:endParaRPr/>
            </a:p>
          </p:txBody>
        </p:sp>
      </p:grpSp>
      <p:sp>
        <p:nvSpPr>
          <p:cNvPr id="215" name="Google Shape;215;p13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2.4. Eficiencia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1276349" y="1804181"/>
            <a:ext cx="10184457" cy="48013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1276349" y="1804244"/>
            <a:ext cx="99192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7940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contratación del equipo de gestión de los proyectos sufrió significativas </a:t>
            </a:r>
            <a:r>
              <a:rPr lang="en-US" sz="17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demoras que se asocian a la lenta implementación</a:t>
            </a: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de las actividades de los proyectos. </a:t>
            </a:r>
            <a:endParaRPr sz="1700"/>
          </a:p>
          <a:p>
            <a:pPr marL="7429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7940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17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flexibilidad en ambos fondos, RBSA y USAID</a:t>
            </a: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permitió una respuesta efectiva frente a la crisis de la COVID – 19.</a:t>
            </a:r>
            <a:endParaRPr sz="1700"/>
          </a:p>
          <a:p>
            <a:pPr marL="7429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7940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gestión del proyecto Emprende Seguro logró establecer </a:t>
            </a:r>
            <a:r>
              <a:rPr lang="en-US" sz="17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alianzas con contrapartes gubernamentales </a:t>
            </a: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tanto en Ecuador y Perú. En Perú con el Ministerio de Trabajo, la Municipalidad Metropolitana de Lima; y en Ecuador, con el Ministerio del Trabajo; MREMH; MIES; las municipalidades de Quito, Guayaquil, Cuenca y Santo Domingo, el Gobierno Provincial de Manabí, y sus agencias de desarrollo local. </a:t>
            </a:r>
            <a:endParaRPr sz="1700"/>
          </a:p>
          <a:p>
            <a:pPr marL="7429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7940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aprovechó las </a:t>
            </a:r>
            <a:r>
              <a:rPr lang="en-US" sz="17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capacidades de expertos de la OIT </a:t>
            </a: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para apoyar en la gestión e implementación de las actividades de Emprende Seguro, en cuanto a las capacitaciones de IMESUN y SCORE.</a:t>
            </a:r>
            <a:endParaRPr sz="1700"/>
          </a:p>
          <a:p>
            <a:pPr marL="7429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7940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n-US" sz="17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sistema de M&amp;E fue usado efectivamente</a:t>
            </a:r>
            <a:r>
              <a:rPr lang="en-US" sz="17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se destaca también la capacidad de los equipos para aprovechar el sistema para mejorar la implementación de sus actividades</a:t>
            </a:r>
            <a:endParaRPr sz="1700"/>
          </a:p>
        </p:txBody>
      </p:sp>
      <p:grpSp>
        <p:nvGrpSpPr>
          <p:cNvPr id="225" name="Google Shape;225;p14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226" name="Google Shape;226;p14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14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14</a:t>
              </a:r>
              <a:endParaRPr/>
            </a:p>
          </p:txBody>
        </p:sp>
      </p:grpSp>
      <p:sp>
        <p:nvSpPr>
          <p:cNvPr id="228" name="Google Shape;228;p14"/>
          <p:cNvSpPr txBox="1"/>
          <p:nvPr/>
        </p:nvSpPr>
        <p:spPr>
          <a:xfrm>
            <a:off x="1774979" y="1024990"/>
            <a:ext cx="968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2.5. Eficacia de la gestión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1276349" y="1804181"/>
            <a:ext cx="10460539" cy="4659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1276349" y="1804181"/>
            <a:ext cx="991923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7940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puede afirmar que el proyecto “Emprende Seguro” contribuyó a la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generación de ingresos de los beneficiarios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en particular de los/as migrantes venezolanos/as. </a:t>
            </a:r>
            <a:endParaRPr sz="1600"/>
          </a:p>
          <a:p>
            <a:pPr marL="742950" marR="0" lvl="0" indent="-27940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proyecto brindó un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“capital semilla” 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 33 emprendimientos en Ecuador y a 718 en Perú; lo cual permitió mejorar las condiciones de trabajo en sus negocios.</a:t>
            </a:r>
            <a:endParaRPr sz="1600"/>
          </a:p>
          <a:p>
            <a:pPr marL="742950" marR="0" lvl="0" indent="-27940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componente de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soporte emocional 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tuvo efectos positivos en el reforzamiento de la autoestima y el manejo de situaciones de crisis y estrés en los beneficiarios. </a:t>
            </a:r>
            <a:endParaRPr sz="1600"/>
          </a:p>
          <a:p>
            <a:pPr marL="742950" marR="0" lvl="0" indent="-27940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evidenció el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fortalecimiento de actores locales 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 través del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desarrollo de capacidades de las instituciones implementadoras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– FUDELA y Alternativa-, y las instituciones gubernamentales locales. </a:t>
            </a:r>
            <a:endParaRPr sz="1600"/>
          </a:p>
          <a:p>
            <a:pPr marL="742950" marR="0" lvl="0" indent="-27940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desarrolló de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capacidades de los socios implementadores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 En Perú, 3 personas de Alternativa accedieron al programa IMESUN –una de ellas obteniendo la certificación de educación financiera-. En Ecuador, 17 instructores de IMESUN lograron la certificación.</a:t>
            </a:r>
            <a:endParaRPr sz="1600"/>
          </a:p>
          <a:p>
            <a:pPr marL="742950" marR="0" lvl="0" indent="-27940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incorporó el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enfoque de género 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 través de los TDR de los socios implementadores, en donde se contemplaba una representación femenina de al menos 50% entre beneficiarios.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experiencia de los socios implementadores permitió implementar este enfoque de género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8" name="Google Shape;238;p15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239" name="Google Shape;239;p15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15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/>
            </a:p>
          </p:txBody>
        </p:sp>
      </p:grpSp>
      <p:sp>
        <p:nvSpPr>
          <p:cNvPr id="241" name="Google Shape;241;p15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2.6. Orientación hacia el Impacto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1276349" y="1804180"/>
            <a:ext cx="10184457" cy="4461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16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251" name="Google Shape;251;p16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16</a:t>
              </a:r>
              <a:endParaRPr/>
            </a:p>
          </p:txBody>
        </p:sp>
      </p:grpSp>
      <p:sp>
        <p:nvSpPr>
          <p:cNvPr id="253" name="Google Shape;253;p16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2.6. Orientación hacia el Impacto 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5" name="Google Shape;255;p16"/>
          <p:cNvGraphicFramePr/>
          <p:nvPr/>
        </p:nvGraphicFramePr>
        <p:xfrm>
          <a:off x="2056928" y="2188479"/>
          <a:ext cx="8623275" cy="3357400"/>
        </p:xfrm>
        <a:graphic>
          <a:graphicData uri="http://schemas.openxmlformats.org/drawingml/2006/table">
            <a:tbl>
              <a:tblPr firstRow="1" bandRow="1">
                <a:noFill/>
                <a:tableStyleId>{C16792D5-3677-43A2-AED8-A5FB7C7CD145}</a:tableStyleId>
              </a:tblPr>
              <a:tblGrid>
                <a:gridCol w="28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35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Efectos percibidos del Proyecto “Emprende Seguro”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Actividades</a:t>
                      </a:r>
                      <a:endParaRPr sz="1500" b="1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Ecuador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Perú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Nacionales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Venezolanos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Nacionales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Venezolanos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cierra emprendimiento post-COVID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82%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88%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94%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94%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Beneficio promedio neto declarado</a:t>
                      </a:r>
                      <a:endParaRPr sz="15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$158.92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$227.82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$213.54*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E6E6E"/>
                        </a:buClr>
                        <a:buSzPts val="1500"/>
                        <a:buFont typeface="Roboto"/>
                        <a:buNone/>
                      </a:pPr>
                      <a:r>
                        <a:rPr lang="en-US" sz="1500">
                          <a:solidFill>
                            <a:srgbClr val="6E6E6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$291.60*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57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Roboto"/>
                        <a:buNone/>
                      </a:pPr>
                      <a:r>
                        <a:rPr lang="en-US" sz="11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Fuente: Encuesta on line realizada por el equipo consultor</a:t>
                      </a:r>
                      <a:br>
                        <a:rPr lang="en-US" sz="11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1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*Tipo de Cambio al 01 de Enero del 2021: $1 = S/ 3.62</a:t>
                      </a:r>
                      <a:br>
                        <a:rPr lang="en-US" sz="11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1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** Salario Básico Unificado en Ecuador = $400; Salario Mínimo en Perú = $355 (TC = S/ 3.62)</a:t>
                      </a:r>
                      <a:endParaRPr sz="1100">
                        <a:solidFill>
                          <a:srgbClr val="6E6E6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1276349" y="1804181"/>
            <a:ext cx="9919233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730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Problema de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sostenibilidad del proyecto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: a) participación y el compromiso de los beneficiarios en situación de crisis, b) continuidad de los negocios y mejoras en empleo y condiciones de vida.</a:t>
            </a: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730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Limitación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: los resultados y las posibles lecciones aprendidas no han sido aún sistematizados, ni adecuadamente evaluados.</a:t>
            </a: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730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Un balance de la experiencia permite identificar algunos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elementos que abonan a favor de la sostenibilidad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del programa –y una eventual “escalabilidad”-: </a:t>
            </a:r>
            <a:endParaRPr sz="1600"/>
          </a:p>
          <a:p>
            <a:pPr marL="1257278" marR="0" lvl="1" indent="-35560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Roboto"/>
              <a:buAutoNum type="arabicParenR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capacidad de adaptación de las metodologías de formación (incluyendo IMESUN) a los nuevos públicos beneficiarios y contextos de implementación; </a:t>
            </a:r>
            <a:endParaRPr sz="1600"/>
          </a:p>
          <a:p>
            <a:pPr marL="1257278" marR="0" lvl="1" indent="-35560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Roboto"/>
              <a:buAutoNum type="arabicParenR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flexibilidad y respuesta del programa frente a las restricciones en el uso de medios digitales; </a:t>
            </a:r>
            <a:endParaRPr sz="1600"/>
          </a:p>
          <a:p>
            <a:pPr marL="1257278" marR="0" lvl="1" indent="-35560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Roboto"/>
              <a:buAutoNum type="arabicParenR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carácter integral de la intervención (que incluye formación, apoyo crediticio, desarrollo de habilidades blandas y capacitación en seguridad en el trabajo).</a:t>
            </a: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57278" marR="0" lvl="1" indent="-35560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Roboto"/>
              <a:buAutoNum type="arabicParenR"/>
            </a:pP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el involucramiento de los socios mandantes (</a:t>
            </a:r>
            <a:r>
              <a:rPr lang="en-US" sz="1600" b="1">
                <a:solidFill>
                  <a:srgbClr val="6E6E6E"/>
                </a:solidFill>
                <a:latin typeface="Noto Sans"/>
                <a:ea typeface="Noto Sans"/>
                <a:cs typeface="Noto Sans"/>
                <a:sym typeface="Noto Sans"/>
              </a:rPr>
              <a:t>institucionalidades públicas nacionales y local</a:t>
            </a:r>
            <a:r>
              <a:rPr lang="en-US" sz="1600">
                <a:solidFill>
                  <a:srgbClr val="6E6E6E"/>
                </a:solidFill>
                <a:latin typeface="Noto Sans"/>
                <a:ea typeface="Noto Sans"/>
                <a:cs typeface="Noto Sans"/>
                <a:sym typeface="Noto Sans"/>
              </a:rPr>
              <a:t>es)</a:t>
            </a:r>
            <a:r>
              <a:rPr lang="en-US" sz="1600">
                <a:solidFill>
                  <a:srgbClr val="3C4043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  <a:sym typeface="Noto Sans"/>
              </a:rPr>
              <a:t>y sus aliados, así como los socios implementadores de OIT, para la implementación vertical de los componentes.</a:t>
            </a:r>
            <a:endParaRPr sz="1600"/>
          </a:p>
          <a:p>
            <a:pPr marL="742950" marR="0" lvl="1" indent="-2730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Pese a los logros del proyecto ES, existe el riesgo de replicar esquemas de intervención de otras instituciones, </a:t>
            </a:r>
            <a:r>
              <a:rPr lang="en-US" sz="16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sin suficiente valor agregado y aporte propio </a:t>
            </a: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la OIT.</a:t>
            </a:r>
            <a:endParaRPr sz="1600" b="0" i="0" u="none" strike="noStrike" cap="none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4" name="Google Shape;264;p17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265" name="Google Shape;265;p17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17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/>
            </a:p>
          </p:txBody>
        </p:sp>
      </p:grpSp>
      <p:sp>
        <p:nvSpPr>
          <p:cNvPr id="267" name="Google Shape;267;p17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2.7. Sostenibilidad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1276349" y="1804181"/>
            <a:ext cx="9919233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Cómo combinar la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ayuda humanitaria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con el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apoyo al emprendimiento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: la importancia de los criterios de selección,  la focalización del programa y el “segmento” de las Mypes hacia el cual estará dirigido.</a:t>
            </a:r>
            <a:endParaRPr/>
          </a:p>
          <a:p>
            <a:pPr marL="7429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Una suerte de “trade off” entre el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objetivo de “inclusión social”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y atención a la vulnerabilidad social, por un lado, y el objetivo de apoyo a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negocios con posibilidades de crecimiento y/o permanencia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 el tiempo, por otro. </a:t>
            </a:r>
            <a:endParaRPr/>
          </a:p>
          <a:p>
            <a:pPr marL="7429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plantea una suerte de dilema: </a:t>
            </a:r>
            <a:endParaRPr/>
          </a:p>
          <a:p>
            <a:pPr marL="1200128" marR="0" lvl="1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cómo mantener el eje de trabajo de la OIT orientado al fortalecimiento de los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espacios institucionales de diálogo social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y la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participación tripartita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los actores sociales a nivel nacional y local, y </a:t>
            </a:r>
            <a:endParaRPr/>
          </a:p>
          <a:p>
            <a:pPr marL="1200128" marR="0" lvl="1" indent="-285750" algn="just" rtl="0">
              <a:spcBef>
                <a:spcPts val="12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al mismo tiempo continuar en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ruta trazada por el “Emprende Seguro”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–capitalizando sus logros y aprovechando el mejor posicionamiento de la OIT en los espacios de actuación inter agencial a partir de los mismos-.</a:t>
            </a:r>
            <a:endParaRPr/>
          </a:p>
          <a:p>
            <a:pPr marL="1200128" marR="0" lvl="1" indent="-1968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7" name="Google Shape;277;p18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278" name="Google Shape;278;p18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9" name="Google Shape;279;p18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18</a:t>
              </a:r>
              <a:endParaRPr/>
            </a:p>
          </p:txBody>
        </p:sp>
      </p:grpSp>
      <p:sp>
        <p:nvSpPr>
          <p:cNvPr id="280" name="Google Shape;280;p18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2.7. Sostenibilidad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8329513" y="886490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1276349" y="1804181"/>
            <a:ext cx="9919233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LA.1  </a:t>
            </a:r>
            <a:r>
              <a:rPr lang="en-US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 planificación y gestión de los proyectos de OIT deben incorpor</a:t>
            </a:r>
            <a:r>
              <a:rPr lang="en-US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ar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criterios basados en medidas y protocolos de emergencia. 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LA.2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diseño de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los proyectos deben dar lugar ---en su formulación inicial- a ciertos niveles la flexibilidad y capacidad de adaptación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para generar respuestas oportunas en contextos de crisis y emergencia.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LA.3  </a:t>
            </a:r>
            <a:r>
              <a:rPr lang="en-US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debe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contar con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profesionales que puedan asumir  la dedicación necesaria y el “ownership” del proyecto desde el inicio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LA.4  </a:t>
            </a:r>
            <a:r>
              <a:rPr lang="en-US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 abordaje de la temática laboral y la integración social de grupos de migrantes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–sobre todo en situaciones de crisis-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requiere un enfoque integral que combine inclusión socioeconómica, asistencia y ayuda humanitaria, enfoque de no discriminación y cohesión social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LA.5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Existen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tres condiciones necesarias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mediante las cuales OIT puede garantizar el éxito de un proyecto que trabaja con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socios implementadores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para la atención directa de la población:</a:t>
            </a:r>
            <a:endParaRPr/>
          </a:p>
          <a:p>
            <a:pPr marL="719138" marR="0" lvl="0" indent="-261937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400"/>
              <a:buFont typeface="Calibri"/>
              <a:buAutoNum type="alphaLcParenR"/>
            </a:pP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Una adecuada selección del socio implementador, en base a su perfil institucional y su experiencia de trabajo.</a:t>
            </a:r>
            <a:endParaRPr/>
          </a:p>
          <a:p>
            <a:pPr marL="719138" marR="0" lvl="0" indent="-261937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400"/>
              <a:buFont typeface="Calibri"/>
              <a:buAutoNum type="alphaLcParenR"/>
            </a:pP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Un arreglo formal contractual adecuado (plasmado en TDR precisos y detallados).</a:t>
            </a:r>
            <a:endParaRPr/>
          </a:p>
          <a:p>
            <a:pPr marL="719138" marR="0" lvl="0" indent="-261937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400"/>
              <a:buFont typeface="Calibri"/>
              <a:buAutoNum type="alphaLcParenR"/>
            </a:pP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Un sistema de monitoreo y supervisión que garantice el cumplimiento del acuerdo contractual y una adecuada gestión de resultados en campo.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0" name="Google Shape;290;p19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291" name="Google Shape;291;p19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19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19</a:t>
              </a:r>
              <a:endParaRPr/>
            </a:p>
          </p:txBody>
        </p:sp>
      </p:grpSp>
      <p:sp>
        <p:nvSpPr>
          <p:cNvPr id="293" name="Google Shape;293;p19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3.1. Lecciones Aprendidas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3530279" y="886490"/>
            <a:ext cx="7930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Recomendaciones, lecciones aprendidas y buenas prâcticas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/>
          <p:nvPr/>
        </p:nvSpPr>
        <p:spPr>
          <a:xfrm>
            <a:off x="365125" y="0"/>
            <a:ext cx="740664" cy="1080371"/>
          </a:xfrm>
          <a:prstGeom prst="rect">
            <a:avLst/>
          </a:prstGeom>
          <a:solidFill>
            <a:srgbClr val="92AC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425575" y="1463041"/>
            <a:ext cx="5508657" cy="4076104"/>
          </a:xfrm>
          <a:prstGeom prst="rect">
            <a:avLst/>
          </a:prstGeom>
          <a:solidFill>
            <a:srgbClr val="3458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567826" y="1578530"/>
            <a:ext cx="4806175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EQUIPO EVALUADOR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Lorena Alcázar </a:t>
            </a:r>
            <a:r>
              <a:rPr lang="en-US" sz="1200" b="1" i="0" u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(Coordinadora)</a:t>
            </a:r>
            <a:endParaRPr sz="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Néstor Valdivia</a:t>
            </a:r>
            <a:endParaRPr sz="1000" b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Karima Wanuz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ASISTENTES DE INVESTIGACIÓN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Fernando Tavara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Erika Villagómez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Sandra Mosqueira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8148284" y="6279609"/>
            <a:ext cx="34871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23 abril 2021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352271" y="450928"/>
            <a:ext cx="858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276349" y="1804181"/>
            <a:ext cx="9919233" cy="466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LA.6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Para asegurar la presencia del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enfoque de género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 un proyecto de OIT desarrollado por una institución implementadora (como es el caso de “Emprende Seguro”) resulta clave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especificar en los TDR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las características de las distintas etapas y actividades del proyecto o programa.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LA.7 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esquema de gestión “delegada” o “tercerizada” usado por OIT presenta como desafío adicional la necesidad de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establecer con claridad un sistema de monitoreo y evaluación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directamente articulado 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gestión conducida por el socio implementador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“en campo”.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LA.8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Debe valorarse positivamente la posibilidad de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adaptar las metodologías de capacitación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la OIT a los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contextos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cada etapa y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espacios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territoriales, así como al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tipo de público beneficiario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LA.9  Es necesario contar con la </a:t>
            </a:r>
            <a:r>
              <a:rPr lang="en-US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sistematización de las prácticas desarrolladas en el proyecto</a:t>
            </a:r>
            <a:r>
              <a:rPr lang="en-US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para lo cual, s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  debe incluir d</a:t>
            </a:r>
            <a:r>
              <a:rPr lang="en-US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esde la etapa de la planificación los instrumentos y recursos necesarios para componentes que la prevean.</a:t>
            </a:r>
            <a:endParaRPr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LA.10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sostenibilidad de un proyecto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como “Emprende Seguro” depende en gran medida del desarrollo de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capacidades locales, nacionales o sectoriales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y la generación de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políticas públicas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 El relacionamiento continuo con estas instancias f</a:t>
            </a:r>
            <a:r>
              <a:rPr lang="en-US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acilita la implementación de iniciativas y les da sostenibilidad.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3" name="Google Shape;303;p20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304" name="Google Shape;304;p20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20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/>
            </a:p>
          </p:txBody>
        </p:sp>
      </p:grpSp>
      <p:sp>
        <p:nvSpPr>
          <p:cNvPr id="306" name="Google Shape;306;p20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3.1. Lecciones Aprendidas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3530279" y="886490"/>
            <a:ext cx="7930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Recomendaciones, lecciones aprendidas y buenas prâcticas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1276349" y="1804181"/>
            <a:ext cx="10184457" cy="483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1276349" y="1804181"/>
            <a:ext cx="9919233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BP.1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La experiencia de “Emprende Seguro” permitió el desarrollo de una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práctica innovadora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consistente en la 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adecuación de los programas de capacitación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“estándares” utilizados por la OIT (IMESUN, SST, SCORE), respondiendo a las realidades de cada país y las problemáticas de los emprendedores y migrantes. En este proceso se aprovechó los conocimientos y experiencias de expertos de la institución para su rápida adecuación, lo que puede ser replicado en otros contextos 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BP.2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pandemia promovió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virtualización de los programas de capacitación y otras actividades de desarrollo de capacidades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para cumplir con las restricciones sanitarias. Lo cual ha abierto una línea de desarrollo que la OIT debería promover y potenciar a través de su institucionalización.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BP.3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experiencia del programa “Emprende Seguro” evidenció la importancia de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acompañar la capacitación en gestión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(a través del impulso de planes de negocio)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con el apoyo financiero (capital semilla y créditos) a los emprendimientos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 Los logros obtenido en el proyecto responden a la inclusión de apoyo financiero. 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BP.4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adecuada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selección de los socios implementadores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 partir de sus antecedentes y manejo de enfoques compatibles con los objetivos de la intervención fue clave para la implementación de los proyectos y debería constituirse en una práctica institucionalizada –basada en criterios explícitos y consensuados al interior de OIT-.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BP.5 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Los proyectos de RBSA y USAID demostraron estar preparados para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responder de manera flexible a necesidades de ajustes y rediseños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importantes de sus proyectos cuando el contexto lo requirió y cuidando de cumplir con requisitos que asegurasen transparencia, calidad y un adecuado monitoreo, práctica que debe ser replicable. </a:t>
            </a: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6" name="Google Shape;316;p21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317" name="Google Shape;317;p21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21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21</a:t>
              </a:r>
              <a:endParaRPr/>
            </a:p>
          </p:txBody>
        </p:sp>
      </p:grpSp>
      <p:sp>
        <p:nvSpPr>
          <p:cNvPr id="319" name="Google Shape;319;p21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3.2. Buenas Prácticas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320" name="Google Shape;320;p21"/>
          <p:cNvSpPr txBox="1"/>
          <p:nvPr/>
        </p:nvSpPr>
        <p:spPr>
          <a:xfrm>
            <a:off x="3530279" y="886490"/>
            <a:ext cx="7930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Recomendaciones, lecciones aprendidas y buenas prâcticas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1276349" y="1804181"/>
            <a:ext cx="10184457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R.1. Sistematizar, evaluar y validar instrumentos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usados en el proyecto, principalmente la estrategia de capacitación y financiamiento para que esta pueda ser replicada en otros contextos. 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R.2.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Definir en forma explícita y deliberada si es necesario o no establecer una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estrategia diferenciada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 la atención a la población migrante y local de acuerdo al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grado de vulnerabilidad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y el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potencial de desarrollo de los emprendimientos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 Los criterios de selección de los beneficiarios deben estar claramente definidos de acuerdo a los objetivos del proyecto (apoyo a los </a:t>
            </a:r>
            <a:r>
              <a:rPr lang="en-US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vulnerables o a los emprendedores con </a:t>
            </a:r>
            <a:r>
              <a:rPr lang="en-US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potencial)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R3.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Los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programas y/o proyectos concebidos como pilotos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deberían de adoptar un diseño metodológico que incorpore herramientas, indicadores y estrategias basadas en una lógica de experimentación desde el inicio.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R4.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Vincular las dos agendas: la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agenda orientada al diálogo social y la incidencia a nivel de políticas públicas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(coherente con el mandato institucional de OIT), y la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agenda desarrollada a partir del proyecto Emprende Seguro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–consistente en la integración económica de la población migrante a partir del apoyo a sus emprendimientos-. </a:t>
            </a:r>
            <a:endParaRPr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strike="sngStrike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R5. 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Se recomienda a la Oficina Andina de OIT retomar uno de los ejes de trabajo del proyecto original RBSA: </a:t>
            </a:r>
            <a:r>
              <a:rPr lang="en-US" sz="14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la puesta en agenda del tema a nivel macro institucional y en el diálogo tripartito</a:t>
            </a:r>
            <a:r>
              <a:rPr lang="en-US" sz="14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 Ello implica un esfuerzo multisectorial e interinstitucional; lo cual tendría que ser parte de una estrategia de OIT de mayor alcance de posicionamiento al interior del sistema de Naciones Unidas</a:t>
            </a:r>
            <a:endParaRPr sz="14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9" name="Google Shape;329;p22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330" name="Google Shape;330;p22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/>
            </a:p>
          </p:txBody>
        </p:sp>
      </p:grpSp>
      <p:sp>
        <p:nvSpPr>
          <p:cNvPr id="332" name="Google Shape;332;p22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3.3. Recomendaciones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3530279" y="886490"/>
            <a:ext cx="7930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Recomendaciones, lecciones aprendidas y buenas prâcticas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/>
          <p:nvPr/>
        </p:nvSpPr>
        <p:spPr>
          <a:xfrm>
            <a:off x="400050" y="276225"/>
            <a:ext cx="11391900" cy="6134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3" descr="Preguntas Frecuentes – Niños del milen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12" y="5354003"/>
            <a:ext cx="2196131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3"/>
          <p:cNvSpPr txBox="1"/>
          <p:nvPr/>
        </p:nvSpPr>
        <p:spPr>
          <a:xfrm>
            <a:off x="681489" y="2921168"/>
            <a:ext cx="1082901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352271" y="381000"/>
            <a:ext cx="11445876" cy="6096000"/>
          </a:xfrm>
          <a:prstGeom prst="rect">
            <a:avLst/>
          </a:prstGeom>
          <a:solidFill>
            <a:srgbClr val="F2F2F2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1163054" y="1324403"/>
            <a:ext cx="99621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TABLA DE CONTENIDOS</a:t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4183380" y="2400300"/>
            <a:ext cx="45720" cy="347922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962902" y="2386232"/>
            <a:ext cx="45720" cy="347922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727924" y="2986738"/>
            <a:ext cx="25664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Hallazgos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5555694" y="2236072"/>
            <a:ext cx="1080613" cy="125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8146117" y="2986738"/>
            <a:ext cx="34019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Recomendaciones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Lecciones Aprendidas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Buenas Prácticas</a:t>
            </a:r>
            <a:endParaRPr/>
          </a:p>
        </p:txBody>
      </p:sp>
      <p:sp>
        <p:nvSpPr>
          <p:cNvPr id="76" name="Google Shape;76;p3"/>
          <p:cNvSpPr txBox="1"/>
          <p:nvPr/>
        </p:nvSpPr>
        <p:spPr>
          <a:xfrm>
            <a:off x="9371997" y="2236072"/>
            <a:ext cx="1075628" cy="125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03.</a:t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968708" y="4125846"/>
            <a:ext cx="3234669" cy="111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1.1.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Datos Generales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1.2.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1.3.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Metodología de la evaluación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1.4.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Alcances y limitaciones de la evaluación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1163054" y="2986738"/>
            <a:ext cx="22382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Acerca de la Evaluación 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1766054" y="2236072"/>
            <a:ext cx="1032271" cy="125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4352429" y="6135987"/>
            <a:ext cx="34871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PRESENTACIÓN</a:t>
            </a: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82" name="Google Shape;82;p3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3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/>
            </a:p>
          </p:txBody>
        </p:sp>
      </p:grpSp>
      <p:sp>
        <p:nvSpPr>
          <p:cNvPr id="84" name="Google Shape;84;p3"/>
          <p:cNvSpPr/>
          <p:nvPr/>
        </p:nvSpPr>
        <p:spPr>
          <a:xfrm>
            <a:off x="4352429" y="4008889"/>
            <a:ext cx="3441417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2.1.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Relevancia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2.2.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Validez del diseño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2.3.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Efectividad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2.4.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Eficiencia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2.5.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Eficacia de la gestión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2.6.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Orientación hacia el impacto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2.7. </a:t>
            </a:r>
            <a:r>
              <a:rPr lang="en-US" sz="16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Sostenibilidad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276349" y="1804181"/>
            <a:ext cx="10184457" cy="442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942811" y="1804181"/>
            <a:ext cx="9168234" cy="426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Países: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Perú</a:t>
            </a: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Ecuador</a:t>
            </a: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Evaluación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Final Independiente - Proyecto RLA/18/01/RBS </a:t>
            </a: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Medio Término - Proyecto RLA/19/03/USA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Tipo de evaluación: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Independiente 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Área técnica: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Migración</a:t>
            </a: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Equipo de evaluación: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Grupo de Análisis para el Desarrollo</a:t>
            </a: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Código OIT: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 RLA/18/01/RBS, RLA/19/03/USA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Donante y presupuesto: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RBSA, US$ 1,000,000 / USAID, US$ 4,000,000</a:t>
            </a:r>
            <a:endParaRPr/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Palabras claves: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  Migración laboral, salud y seguridad, actividades económicas.</a:t>
            </a: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94" name="Google Shape;94;p4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4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/>
            </a:p>
          </p:txBody>
        </p:sp>
      </p:grpSp>
      <p:sp>
        <p:nvSpPr>
          <p:cNvPr id="96" name="Google Shape;96;p4"/>
          <p:cNvSpPr txBox="1"/>
          <p:nvPr/>
        </p:nvSpPr>
        <p:spPr>
          <a:xfrm>
            <a:off x="-838201" y="1027684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1.1. Datos Generales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6734432" y="878066"/>
            <a:ext cx="4726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Estructura de la Evaluación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352271" y="2310449"/>
            <a:ext cx="3334166" cy="3334166"/>
          </a:xfrm>
          <a:prstGeom prst="ellipse">
            <a:avLst/>
          </a:prstGeom>
          <a:solidFill>
            <a:srgbClr val="233A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811474" y="3228858"/>
            <a:ext cx="2667333" cy="2667333"/>
          </a:xfrm>
          <a:prstGeom prst="ellipse">
            <a:avLst/>
          </a:prstGeom>
          <a:solidFill>
            <a:srgbClr val="92AC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1378182" y="1008076"/>
            <a:ext cx="10082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1.2. Objetivo</a:t>
            </a:r>
            <a:endParaRPr sz="36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7414054" y="878066"/>
            <a:ext cx="40467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Estructura de la Evaluación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8031179" y="6135987"/>
            <a:ext cx="34871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20 de Septiembre 2021</a:t>
            </a:r>
            <a:endParaRPr/>
          </a:p>
        </p:txBody>
      </p:sp>
      <p:grpSp>
        <p:nvGrpSpPr>
          <p:cNvPr id="107" name="Google Shape;107;p5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08" name="Google Shape;108;p5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/>
            </a:p>
          </p:txBody>
        </p:sp>
      </p:grpSp>
      <p:sp>
        <p:nvSpPr>
          <p:cNvPr id="110" name="Google Shape;110;p5"/>
          <p:cNvSpPr txBox="1"/>
          <p:nvPr/>
        </p:nvSpPr>
        <p:spPr>
          <a:xfrm>
            <a:off x="3686436" y="2081526"/>
            <a:ext cx="7694089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"/>
              <a:buChar char="-"/>
            </a:pPr>
            <a:r>
              <a:rPr lang="en-US" sz="2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Evaluación Final</a:t>
            </a:r>
            <a:r>
              <a:rPr lang="en-US" sz="20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: evaluación independiente al proyecto RBSA que se centra en los resultados, reflexiona sobre la estrategia y lo supuestos que se realizaron en la intervención, define ajustes a futuras estrategias de las instituciones involucradas, considerando las estrategias y objetivos de la OIT.</a:t>
            </a:r>
            <a:endParaRPr/>
          </a:p>
          <a:p>
            <a:pPr marL="8001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"/>
              <a:buChar char="-"/>
            </a:pPr>
            <a:r>
              <a:rPr lang="en-US" sz="2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Evaluación de Medio Término</a:t>
            </a:r>
            <a:r>
              <a:rPr lang="en-US" sz="20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: evaluación interna realizada al proyecto USAID que tiene como objetivo evaluar la continuación de la intervención y el progreso realizado para el logro de los objetivos específicos planificados, además de ofrecer una oportunidad de introducir mejoras.</a:t>
            </a:r>
            <a:endParaRPr sz="20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1347426" y="1804181"/>
            <a:ext cx="10184457" cy="4524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1619970" y="1804181"/>
            <a:ext cx="949721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Enfoque de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Gestión Basada en Resultados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1800" i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Results Based Management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RBM) de las intervenciones y evaluaciones de SNU, incluida OIT.</a:t>
            </a:r>
            <a:endParaRPr/>
          </a:p>
          <a:p>
            <a:pPr marL="7429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Metodología orientada a determinar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el diseño y los logros de cada proyecto 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 partir de sus propios marcos conceptuales y metodológicos, así como sus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objetivos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metas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 establecidas.</a:t>
            </a:r>
            <a:endParaRPr/>
          </a:p>
          <a:p>
            <a:pPr marL="7429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Métodos de análisis cualitativos y cuantitativos</a:t>
            </a: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marL="1199515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Revisión documental</a:t>
            </a:r>
            <a:endParaRPr/>
          </a:p>
          <a:p>
            <a:pPr marL="1199515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Entrevistas on line al equipo técnico, socios implementadores, actores gubernamentales, beneficiarios nacionales y migrantes</a:t>
            </a:r>
            <a:endParaRPr/>
          </a:p>
          <a:p>
            <a:pPr marL="1199515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Encuesta on line a beneficiarios</a:t>
            </a:r>
            <a:endParaRPr/>
          </a:p>
          <a:p>
            <a:pPr marL="1199515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Grupos focales con beneficiarios </a:t>
            </a:r>
            <a:endParaRPr/>
          </a:p>
          <a:p>
            <a:pPr marL="1199515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Historias de vida</a:t>
            </a:r>
            <a:endParaRPr/>
          </a:p>
          <a:p>
            <a:pPr marL="1199515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Enfoque de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triangulación de métodos y técnicas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recolección de datos.</a:t>
            </a:r>
            <a:endParaRPr/>
          </a:p>
        </p:txBody>
      </p:sp>
      <p:grpSp>
        <p:nvGrpSpPr>
          <p:cNvPr id="119" name="Google Shape;119;p6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20" name="Google Shape;120;p6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6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06</a:t>
              </a:r>
              <a:endParaRPr/>
            </a:p>
          </p:txBody>
        </p:sp>
      </p:grpSp>
      <p:sp>
        <p:nvSpPr>
          <p:cNvPr id="122" name="Google Shape;122;p6"/>
          <p:cNvSpPr txBox="1"/>
          <p:nvPr/>
        </p:nvSpPr>
        <p:spPr>
          <a:xfrm>
            <a:off x="-838201" y="1027684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1.3. Metodología de la Evaluación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6870358" y="878066"/>
            <a:ext cx="45904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Estructura de la Evaluación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0" y="3228976"/>
            <a:ext cx="12192000" cy="36290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1370058" y="1785313"/>
            <a:ext cx="10485667" cy="45260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352272" y="1008076"/>
            <a:ext cx="111085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1.4. Alcances y limitaciones de la evaluación</a:t>
            </a:r>
            <a:endParaRPr sz="28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7414054" y="878066"/>
            <a:ext cx="404675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Estructura de la Evaluación</a:t>
            </a:r>
            <a:endParaRPr/>
          </a:p>
        </p:txBody>
      </p:sp>
      <p:sp>
        <p:nvSpPr>
          <p:cNvPr id="132" name="Google Shape;132;p7"/>
          <p:cNvSpPr txBox="1"/>
          <p:nvPr/>
        </p:nvSpPr>
        <p:spPr>
          <a:xfrm>
            <a:off x="8368587" y="6080528"/>
            <a:ext cx="34871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rPr>
              <a:t>20 septiembre 2021</a:t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34" name="Google Shape;134;p7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7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07</a:t>
              </a:r>
              <a:endParaRPr/>
            </a:p>
          </p:txBody>
        </p:sp>
      </p:grpSp>
      <p:sp>
        <p:nvSpPr>
          <p:cNvPr id="136" name="Google Shape;136;p7"/>
          <p:cNvSpPr txBox="1"/>
          <p:nvPr/>
        </p:nvSpPr>
        <p:spPr>
          <a:xfrm>
            <a:off x="1370058" y="1840265"/>
            <a:ext cx="10291674" cy="410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Límite temporal de evaluación: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Marzo de 2019 – Marzo de 2021</a:t>
            </a:r>
            <a:endParaRPr/>
          </a:p>
          <a:p>
            <a:pPr marL="1199515" marR="0" lvl="1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Diferencia y complementariedad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dos proyectos:</a:t>
            </a:r>
            <a:endParaRPr/>
          </a:p>
          <a:p>
            <a:pPr marL="1656690" marR="0" lvl="2" indent="-285749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RBSA: evaluación final enfocada en los resultados del proyecto.</a:t>
            </a:r>
            <a:endParaRPr/>
          </a:p>
          <a:p>
            <a:pPr marL="1656690" marR="0" lvl="2" indent="-285749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USAID: evaluación de término medio con el propósito de introducir mejoras.</a:t>
            </a:r>
            <a:endParaRPr/>
          </a:p>
          <a:p>
            <a:pPr marL="1199515" marR="0" lvl="1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Ambos proyectos llevados a cabo en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Ecuador y Perú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1199515" marR="0" lvl="1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Evaluación de los proyectos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–sin dejar de lado las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particularidades de cada país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-.</a:t>
            </a:r>
            <a:endParaRPr/>
          </a:p>
          <a:p>
            <a:pPr marL="1199515" marR="0" lvl="1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 partir de la pandemia COVID-9 se rediseñaron ambos proyectos: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programa piloto “Emprende Seguro”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1199515" marR="0" lvl="1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Dificultad para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“reconstruir” la historia y gestión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 cada parte (cambios, poca documentación, escasa sistematización y actores ausentes).</a:t>
            </a:r>
            <a:endParaRPr/>
          </a:p>
          <a:p>
            <a:pPr marL="1199515" marR="0" lvl="1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Desafío de diferenciar gestiones y contribuciones 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específicas de cada proyecto.</a:t>
            </a:r>
            <a:endParaRPr/>
          </a:p>
          <a:p>
            <a:pPr marL="1199515" marR="0" lvl="1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Restricciones por la </a:t>
            </a:r>
            <a:r>
              <a:rPr lang="en-US" sz="18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emergencia sanitaria</a:t>
            </a:r>
            <a:r>
              <a:rPr lang="en-US" sz="18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: trabajo de campo por medios virtuales.</a:t>
            </a:r>
            <a:endParaRPr sz="1800" b="0" i="0" u="none" strike="noStrike" cap="none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1276349" y="1633579"/>
            <a:ext cx="10184457" cy="459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1211033" y="1705035"/>
            <a:ext cx="991402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Los </a:t>
            </a:r>
            <a:r>
              <a:rPr lang="en-US" sz="16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proyectos RBSA y USAID</a:t>
            </a:r>
            <a:r>
              <a:rPr lang="en-US" sz="16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, en sus diseños originales respondieron a:</a:t>
            </a:r>
            <a:endParaRPr sz="1600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necesidades de población migrante y local vulnerable;</a:t>
            </a:r>
            <a:endParaRPr/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agenda del Trabajo Decente de la OIT, agenda 2030 para el Desarrollo Sostenible, y políticas OIT sobre migraciones laborales ALC periodo 2016-2019, Declaración de Quito sobre Movilidad Humana de ciudadanos venezolanos en la región;</a:t>
            </a:r>
            <a:endParaRPr/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enfoque integral de atención que combina la protección de los derechos laborales de los migrantes venezolanos, la activación de los mecanismos intermediación laboral y el apoyo a las iniciativas de emprendimiento;</a:t>
            </a:r>
            <a:endParaRPr/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políticas nacionales de Ecuador y Perú de promoción del empleo decente y formas de respuesta frente a la migración venezolana.</a:t>
            </a:r>
            <a:endParaRPr/>
          </a:p>
          <a:p>
            <a:pPr marL="913764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6E6E6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Reformulación de ambos proyectos, el </a:t>
            </a:r>
            <a:r>
              <a:rPr lang="en-US" sz="1600" b="1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proyecto piloto “Emprende Seguro” </a:t>
            </a: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respondió a:</a:t>
            </a:r>
            <a:endParaRPr/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“Marco Estratégico a nivel político de la OIT en respuesta al COVID-19”; </a:t>
            </a:r>
            <a:endParaRPr/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crisis provocada por la pandemia COVID-19: reducción de ingresos, desempleo y precarización laboral de los beneficiarios, migrantes y locales;</a:t>
            </a:r>
            <a:endParaRPr/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apoyo al emprendimiento como ruta para integración socioeconómica;</a:t>
            </a:r>
            <a:endParaRPr/>
          </a:p>
          <a:p>
            <a:pPr marL="1199515" marR="0" lvl="1" indent="-285750" algn="just" rtl="0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estrategia acertada por el fuerte impacto de la pandemia en las condiciones laborales e ingresos en particular de los migrantes.</a:t>
            </a:r>
            <a:endParaRPr/>
          </a:p>
        </p:txBody>
      </p:sp>
      <p:grpSp>
        <p:nvGrpSpPr>
          <p:cNvPr id="145" name="Google Shape;145;p8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46" name="Google Shape;146;p8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08</a:t>
              </a:r>
              <a:endParaRPr/>
            </a:p>
          </p:txBody>
        </p:sp>
      </p:grpSp>
      <p:sp>
        <p:nvSpPr>
          <p:cNvPr id="148" name="Google Shape;148;p8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2.1. Relevancia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8329514" y="878066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/>
          <p:nvPr/>
        </p:nvSpPr>
        <p:spPr>
          <a:xfrm>
            <a:off x="0" y="0"/>
            <a:ext cx="1762125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1276349" y="1631654"/>
            <a:ext cx="10198834" cy="43482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1276349" y="1632383"/>
            <a:ext cx="10072232" cy="413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Proyecto RBSA:</a:t>
            </a:r>
            <a:endParaRPr sz="2000" b="1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337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Cuenta con un marco lógico y teoría de cambio.</a:t>
            </a:r>
            <a:endParaRPr sz="20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337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Insuficiente identificación de riesgos.</a:t>
            </a:r>
            <a:endParaRPr sz="20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337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Falta de una estrategia de sostenibilidad.</a:t>
            </a:r>
            <a:endParaRPr sz="20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337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Limitada incorporación de un enfoque de género en componentes, actividades e indicadores.</a:t>
            </a:r>
            <a:endParaRPr/>
          </a:p>
          <a:p>
            <a:pPr marL="456587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Proyecto USAID:</a:t>
            </a:r>
            <a:endParaRPr/>
          </a:p>
          <a:p>
            <a:pPr marL="742337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Concebido como una iniciativa complementaria a la estrategia del proyecto RBSA. </a:t>
            </a:r>
            <a:endParaRPr sz="20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337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Su diseño cuenta con una propuesta de monitoreo basada en una matriz de resultados, pero no con un ML ni TOC que sustenten los componentes y líneas de intervención.</a:t>
            </a:r>
            <a:endParaRPr/>
          </a:p>
          <a:p>
            <a:pPr marL="742337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E6E6E"/>
                </a:solidFill>
                <a:latin typeface="Roboto"/>
                <a:ea typeface="Roboto"/>
                <a:cs typeface="Roboto"/>
                <a:sym typeface="Roboto"/>
              </a:rPr>
              <a:t>Énfasis en sistemas de intermediación laboral (empleo dependiente) para la integración.</a:t>
            </a:r>
            <a:endParaRPr sz="20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9"/>
          <p:cNvGrpSpPr/>
          <p:nvPr/>
        </p:nvGrpSpPr>
        <p:grpSpPr>
          <a:xfrm>
            <a:off x="352271" y="0"/>
            <a:ext cx="858762" cy="1080371"/>
            <a:chOff x="352271" y="0"/>
            <a:chExt cx="858762" cy="1080371"/>
          </a:xfrm>
        </p:grpSpPr>
        <p:sp>
          <p:nvSpPr>
            <p:cNvPr id="159" name="Google Shape;159;p9"/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rgbClr val="92AC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9"/>
            <p:cNvSpPr txBox="1"/>
            <p:nvPr/>
          </p:nvSpPr>
          <p:spPr>
            <a:xfrm>
              <a:off x="352271" y="450928"/>
              <a:ext cx="8587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</a:rPr>
                <a:t>09</a:t>
              </a:r>
              <a:endParaRPr/>
            </a:p>
          </p:txBody>
        </p:sp>
      </p:grpSp>
      <p:sp>
        <p:nvSpPr>
          <p:cNvPr id="161" name="Google Shape;161;p9"/>
          <p:cNvSpPr txBox="1"/>
          <p:nvPr/>
        </p:nvSpPr>
        <p:spPr>
          <a:xfrm>
            <a:off x="-838201" y="1024990"/>
            <a:ext cx="12299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2.2. Validez del Diseño</a:t>
            </a:r>
            <a:endParaRPr sz="2400">
              <a:solidFill>
                <a:srgbClr val="262626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8329514" y="878066"/>
            <a:ext cx="3131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eel Blue">
      <a:dk1>
        <a:srgbClr val="4B77BE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4907</Words>
  <Application>Microsoft Office PowerPoint</Application>
  <PresentationFormat>Widescreen</PresentationFormat>
  <Paragraphs>364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Noto Sans</vt:lpstr>
      <vt:lpstr>Times New Roman</vt:lpstr>
      <vt:lpstr>Calibri</vt:lpstr>
      <vt:lpstr>Playfair Display SC</vt:lpstr>
      <vt:lpstr>Roboto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Dewa</dc:creator>
  <cp:lastModifiedBy>Murawski, Janette</cp:lastModifiedBy>
  <cp:revision>1</cp:revision>
  <dcterms:created xsi:type="dcterms:W3CDTF">2014-10-14T06:21:58Z</dcterms:created>
  <dcterms:modified xsi:type="dcterms:W3CDTF">2021-12-01T09:31:32Z</dcterms:modified>
</cp:coreProperties>
</file>