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8"/>
  </p:notesMasterIdLst>
  <p:handoutMasterIdLst>
    <p:handoutMasterId r:id="rId39"/>
  </p:handoutMasterIdLst>
  <p:sldIdLst>
    <p:sldId id="296" r:id="rId3"/>
    <p:sldId id="330" r:id="rId4"/>
    <p:sldId id="282" r:id="rId5"/>
    <p:sldId id="283" r:id="rId6"/>
    <p:sldId id="314" r:id="rId7"/>
    <p:sldId id="332" r:id="rId8"/>
    <p:sldId id="334" r:id="rId9"/>
    <p:sldId id="378" r:id="rId10"/>
    <p:sldId id="379" r:id="rId11"/>
    <p:sldId id="287" r:id="rId12"/>
    <p:sldId id="339" r:id="rId13"/>
    <p:sldId id="356" r:id="rId14"/>
    <p:sldId id="357" r:id="rId15"/>
    <p:sldId id="358" r:id="rId16"/>
    <p:sldId id="360" r:id="rId17"/>
    <p:sldId id="361" r:id="rId18"/>
    <p:sldId id="363" r:id="rId19"/>
    <p:sldId id="368" r:id="rId20"/>
    <p:sldId id="369" r:id="rId21"/>
    <p:sldId id="364" r:id="rId22"/>
    <p:sldId id="365" r:id="rId23"/>
    <p:sldId id="323" r:id="rId24"/>
    <p:sldId id="298" r:id="rId25"/>
    <p:sldId id="370" r:id="rId26"/>
    <p:sldId id="371" r:id="rId27"/>
    <p:sldId id="372" r:id="rId28"/>
    <p:sldId id="373" r:id="rId29"/>
    <p:sldId id="374" r:id="rId30"/>
    <p:sldId id="316" r:id="rId31"/>
    <p:sldId id="325" r:id="rId32"/>
    <p:sldId id="326" r:id="rId33"/>
    <p:sldId id="375" r:id="rId34"/>
    <p:sldId id="376" r:id="rId35"/>
    <p:sldId id="355" r:id="rId36"/>
    <p:sldId id="377" r:id="rId37"/>
  </p:sldIdLst>
  <p:sldSz cx="9144000" cy="5143500" type="screen16x9"/>
  <p:notesSz cx="7010400" cy="92964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orient="horz" pos="3117">
          <p15:clr>
            <a:srgbClr val="A4A3A4"/>
          </p15:clr>
        </p15:guide>
        <p15:guide id="4" orient="horz" pos="2767">
          <p15:clr>
            <a:srgbClr val="A4A3A4"/>
          </p15:clr>
        </p15:guide>
        <p15:guide id="5" orient="horz" pos="395">
          <p15:clr>
            <a:srgbClr val="A4A3A4"/>
          </p15:clr>
        </p15:guide>
        <p15:guide id="6" orient="horz" pos="713">
          <p15:clr>
            <a:srgbClr val="A4A3A4"/>
          </p15:clr>
        </p15:guide>
        <p15:guide id="7" orient="horz" pos="2651">
          <p15:clr>
            <a:srgbClr val="A4A3A4"/>
          </p15:clr>
        </p15:guide>
        <p15:guide id="8" pos="5602">
          <p15:clr>
            <a:srgbClr val="A4A3A4"/>
          </p15:clr>
        </p15:guide>
        <p15:guide id="9" pos="295">
          <p15:clr>
            <a:srgbClr val="A4A3A4"/>
          </p15:clr>
        </p15:guide>
        <p15:guide id="10" pos="30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E04CE"/>
    <a:srgbClr val="E60D7F"/>
    <a:srgbClr val="CE04C0"/>
    <a:srgbClr val="FB05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68" autoAdjust="0"/>
    <p:restoredTop sz="94624" autoAdjust="0"/>
  </p:normalViewPr>
  <p:slideViewPr>
    <p:cSldViewPr snapToGrid="0" snapToObjects="1" showGuides="1">
      <p:cViewPr>
        <p:scale>
          <a:sx n="110" d="100"/>
          <a:sy n="110" d="100"/>
        </p:scale>
        <p:origin x="-768" y="474"/>
      </p:cViewPr>
      <p:guideLst>
        <p:guide orient="horz" pos="1613"/>
        <p:guide orient="horz" pos="3132"/>
        <p:guide orient="horz" pos="1063"/>
        <p:guide orient="horz" pos="395"/>
        <p:guide orient="horz" pos="713"/>
        <p:guide orient="horz" pos="2661"/>
        <p:guide pos="2880"/>
        <p:guide pos="5602"/>
        <p:guide pos="295"/>
        <p:guide pos="4044"/>
        <p:guide pos="2358"/>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3540"/>
    </p:cViewPr>
  </p:sorterViewPr>
  <p:notesViewPr>
    <p:cSldViewPr snapToGrid="0" snapToObjects="1">
      <p:cViewPr varScale="1">
        <p:scale>
          <a:sx n="55" d="100"/>
          <a:sy n="55" d="100"/>
        </p:scale>
        <p:origin x="-2862" y="-90"/>
      </p:cViewPr>
      <p:guideLst>
        <p:guide orient="horz" pos="2928"/>
        <p:guide pos="2208"/>
      </p:guideLst>
    </p:cSldViewPr>
  </p:notes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6BF3899-D57F-48A9-8FA3-8C78178F0B15}" type="datetimeFigureOut">
              <a:rPr lang="es-AR" smtClean="0"/>
              <a:pPr/>
              <a:t>12/09/2017</a:t>
            </a:fld>
            <a:endParaRPr lang="es-AR"/>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6EF9020-2FDD-4E9A-A0B1-CE1195C20993}" type="slidenum">
              <a:rPr lang="es-AR" smtClean="0"/>
              <a:pPr/>
              <a:t>‹Nº›</a:t>
            </a:fld>
            <a:endParaRPr lang="es-AR"/>
          </a:p>
        </p:txBody>
      </p:sp>
    </p:spTree>
    <p:extLst>
      <p:ext uri="{BB962C8B-B14F-4D97-AF65-F5344CB8AC3E}">
        <p14:creationId xmlns:p14="http://schemas.microsoft.com/office/powerpoint/2010/main" xmlns="" val="2519563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AR"/>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8222EC7-5BC8-420D-98D9-52AAF08A13D6}" type="datetimeFigureOut">
              <a:rPr lang="es-AR" smtClean="0"/>
              <a:pPr/>
              <a:t>12/09/2017</a:t>
            </a:fld>
            <a:endParaRPr lang="es-AR"/>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s-AR"/>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685EACC-1BFC-485E-A8D6-2185AE1F0A1D}" type="slidenum">
              <a:rPr lang="es-AR" smtClean="0"/>
              <a:pPr/>
              <a:t>‹Nº›</a:t>
            </a:fld>
            <a:endParaRPr lang="es-AR"/>
          </a:p>
        </p:txBody>
      </p:sp>
    </p:spTree>
    <p:extLst>
      <p:ext uri="{BB962C8B-B14F-4D97-AF65-F5344CB8AC3E}">
        <p14:creationId xmlns:p14="http://schemas.microsoft.com/office/powerpoint/2010/main" xmlns="" val="171052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685EACC-1BFC-485E-A8D6-2185AE1F0A1D}" type="slidenum">
              <a:rPr lang="es-AR" smtClean="0"/>
              <a:pPr/>
              <a:t>2</a:t>
            </a:fld>
            <a:endParaRPr lang="es-AR"/>
          </a:p>
        </p:txBody>
      </p:sp>
    </p:spTree>
    <p:extLst>
      <p:ext uri="{BB962C8B-B14F-4D97-AF65-F5344CB8AC3E}">
        <p14:creationId xmlns:p14="http://schemas.microsoft.com/office/powerpoint/2010/main" xmlns="" val="1025445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685EACC-1BFC-485E-A8D6-2185AE1F0A1D}" type="slidenum">
              <a:rPr lang="es-AR" smtClean="0"/>
              <a:pPr/>
              <a:t>7</a:t>
            </a:fld>
            <a:endParaRPr lang="es-AR"/>
          </a:p>
        </p:txBody>
      </p:sp>
    </p:spTree>
    <p:extLst>
      <p:ext uri="{BB962C8B-B14F-4D97-AF65-F5344CB8AC3E}">
        <p14:creationId xmlns:p14="http://schemas.microsoft.com/office/powerpoint/2010/main" xmlns="" val="2602500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685EACC-1BFC-485E-A8D6-2185AE1F0A1D}" type="slidenum">
              <a:rPr lang="es-AR" smtClean="0"/>
              <a:pPr/>
              <a:t>18</a:t>
            </a:fld>
            <a:endParaRPr lang="es-AR"/>
          </a:p>
        </p:txBody>
      </p:sp>
    </p:spTree>
    <p:extLst>
      <p:ext uri="{BB962C8B-B14F-4D97-AF65-F5344CB8AC3E}">
        <p14:creationId xmlns:p14="http://schemas.microsoft.com/office/powerpoint/2010/main" xmlns="" val="209102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4685EACC-1BFC-485E-A8D6-2185AE1F0A1D}" type="slidenum">
              <a:rPr lang="es-AR" smtClean="0"/>
              <a:pPr/>
              <a:t>31</a:t>
            </a:fld>
            <a:endParaRPr lang="es-AR"/>
          </a:p>
        </p:txBody>
      </p:sp>
    </p:spTree>
    <p:extLst>
      <p:ext uri="{BB962C8B-B14F-4D97-AF65-F5344CB8AC3E}">
        <p14:creationId xmlns:p14="http://schemas.microsoft.com/office/powerpoint/2010/main" xmlns="" val="1724532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70000" y="1281112"/>
            <a:ext cx="8600155" cy="3013589"/>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270000" y="323038"/>
            <a:ext cx="8600156" cy="30308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9" name="Text Placeholder 17"/>
          <p:cNvSpPr>
            <a:spLocks noGrp="1"/>
          </p:cNvSpPr>
          <p:nvPr>
            <p:ph type="body" sz="quarter" idx="18" hasCustomPrompt="1"/>
          </p:nvPr>
        </p:nvSpPr>
        <p:spPr>
          <a:xfrm>
            <a:off x="4572000" y="4795132"/>
            <a:ext cx="3503084" cy="148344"/>
          </a:xfrm>
        </p:spPr>
        <p:txBody>
          <a:bodyPr anchor="ctr">
            <a:noAutofit/>
          </a:bodyPr>
          <a:lstStyle>
            <a:lvl1pPr>
              <a:spcBef>
                <a:spcPts val="450"/>
              </a:spcBef>
              <a:defRPr sz="600">
                <a:solidFill>
                  <a:schemeClr val="tx1"/>
                </a:solidFill>
              </a:defRPr>
            </a:lvl1pPr>
          </a:lstStyle>
          <a:p>
            <a:pPr lvl="0"/>
            <a:r>
              <a:rPr lang="en-US" dirty="0"/>
              <a:t>Click to add footer text</a:t>
            </a:r>
          </a:p>
        </p:txBody>
      </p:sp>
      <p:sp>
        <p:nvSpPr>
          <p:cNvPr id="6" name="Slide Number Placeholder 2"/>
          <p:cNvSpPr>
            <a:spLocks noGrp="1"/>
          </p:cNvSpPr>
          <p:nvPr>
            <p:ph type="sldNum" sz="quarter" idx="4"/>
          </p:nvPr>
        </p:nvSpPr>
        <p:spPr>
          <a:xfrm>
            <a:off x="8244408" y="4800376"/>
            <a:ext cx="727472" cy="147638"/>
          </a:xfrm>
          <a:prstGeom prst="rect">
            <a:avLst/>
          </a:prstGeom>
        </p:spPr>
        <p:txBody>
          <a:bodyPr/>
          <a:lstStyle>
            <a:lvl1pPr algn="r">
              <a:defRPr sz="800">
                <a:solidFill>
                  <a:schemeClr val="tx1">
                    <a:lumMod val="50000"/>
                    <a:lumOff val="50000"/>
                  </a:schemeClr>
                </a:solidFill>
                <a:latin typeface="Arial" panose="020B0604020202020204" pitchFamily="34" charset="0"/>
                <a:cs typeface="Arial" panose="020B0604020202020204" pitchFamily="34" charset="0"/>
              </a:defRPr>
            </a:lvl1pPr>
          </a:lstStyle>
          <a:p>
            <a:fld id="{9784CBA3-D598-4B1F-BAA3-EE14B5154290}" type="slidenum">
              <a:rPr lang="en-AU" smtClean="0"/>
              <a:pPr/>
              <a:t>‹Nº›</a:t>
            </a:fld>
            <a:endParaRPr lang="en-AU" dirty="0"/>
          </a:p>
        </p:txBody>
      </p:sp>
    </p:spTree>
    <p:extLst>
      <p:ext uri="{BB962C8B-B14F-4D97-AF65-F5344CB8AC3E}">
        <p14:creationId xmlns:p14="http://schemas.microsoft.com/office/powerpoint/2010/main" xmlns="" val="36190406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‹Nº›</a:t>
            </a:fld>
            <a:endParaRPr lang="en-AU" dirty="0"/>
          </a:p>
        </p:txBody>
      </p:sp>
      <p:sp>
        <p:nvSpPr>
          <p:cNvPr id="7" name="Content Placeholder 6"/>
          <p:cNvSpPr>
            <a:spLocks noGrp="1"/>
          </p:cNvSpPr>
          <p:nvPr>
            <p:ph sz="quarter" idx="11"/>
          </p:nvPr>
        </p:nvSpPr>
        <p:spPr>
          <a:xfrm>
            <a:off x="285749" y="1343025"/>
            <a:ext cx="4030663" cy="3118247"/>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1" y="1343025"/>
            <a:ext cx="4029075" cy="3118247"/>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49" y="773880"/>
            <a:ext cx="4030663" cy="569146"/>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16"/>
          </p:nvPr>
        </p:nvSpPr>
        <p:spPr>
          <a:xfrm>
            <a:off x="4826000" y="773880"/>
            <a:ext cx="4029074" cy="569146"/>
          </a:xfrm>
        </p:spPr>
        <p:txBody>
          <a:bodyPr lIns="0"/>
          <a:lstStyle>
            <a:lvl1pPr>
              <a:defRPr sz="1600" b="1"/>
            </a:lvl1pPr>
          </a:lstStyle>
          <a:p>
            <a:pPr lvl="0"/>
            <a:r>
              <a:rPr lang="en-US" dirty="0" smtClean="0"/>
              <a:t>Click to edit Master text styles</a:t>
            </a:r>
          </a:p>
        </p:txBody>
      </p:sp>
      <p:pic>
        <p:nvPicPr>
          <p:cNvPr id="8" name="Picture 4" descr="https://loiolaxxi.files.wordpress.com/2015/09/unicef_logo11_11.gi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12832" y="4574632"/>
            <a:ext cx="1431519" cy="322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912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774922"/>
            <a:ext cx="2664000" cy="368739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777004"/>
            <a:ext cx="2664000" cy="3684269"/>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‹Nº›</a:t>
            </a:fld>
            <a:endParaRPr lang="en-AU" dirty="0"/>
          </a:p>
        </p:txBody>
      </p:sp>
      <p:sp>
        <p:nvSpPr>
          <p:cNvPr id="7" name="Content Placeholder 6"/>
          <p:cNvSpPr>
            <a:spLocks noGrp="1"/>
          </p:cNvSpPr>
          <p:nvPr>
            <p:ph sz="quarter" idx="11"/>
          </p:nvPr>
        </p:nvSpPr>
        <p:spPr>
          <a:xfrm>
            <a:off x="285750" y="773879"/>
            <a:ext cx="2664000" cy="368739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0" name="Picture 4" descr="https://loiolaxxi.files.wordpress.com/2015/09/unicef_logo11_11.gi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12832" y="4574632"/>
            <a:ext cx="1431519" cy="322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0676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341423"/>
            <a:ext cx="2664000" cy="3120892"/>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191075" y="1343025"/>
            <a:ext cx="2664000" cy="3118247"/>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‹Nº›</a:t>
            </a:fld>
            <a:endParaRPr lang="en-AU" dirty="0"/>
          </a:p>
        </p:txBody>
      </p:sp>
      <p:sp>
        <p:nvSpPr>
          <p:cNvPr id="7" name="Content Placeholder 6"/>
          <p:cNvSpPr>
            <a:spLocks noGrp="1"/>
          </p:cNvSpPr>
          <p:nvPr>
            <p:ph sz="quarter" idx="11"/>
          </p:nvPr>
        </p:nvSpPr>
        <p:spPr>
          <a:xfrm>
            <a:off x="285750" y="1340380"/>
            <a:ext cx="2664000" cy="3120892"/>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773880"/>
            <a:ext cx="2664000" cy="569146"/>
          </a:xfrm>
        </p:spPr>
        <p:txBody>
          <a:bodyPr/>
          <a:lstStyle>
            <a:lvl1pPr>
              <a:defRPr sz="1600" b="1"/>
            </a:lvl1pPr>
          </a:lstStyle>
          <a:p>
            <a:pPr lvl="0"/>
            <a:r>
              <a:rPr lang="en-US" dirty="0" smtClean="0"/>
              <a:t>Click to edit Master text styles</a:t>
            </a:r>
          </a:p>
        </p:txBody>
      </p:sp>
      <p:sp>
        <p:nvSpPr>
          <p:cNvPr id="11" name="Text Placeholder 9"/>
          <p:cNvSpPr>
            <a:spLocks noGrp="1"/>
          </p:cNvSpPr>
          <p:nvPr>
            <p:ph type="body" sz="quarter" idx="20"/>
          </p:nvPr>
        </p:nvSpPr>
        <p:spPr>
          <a:xfrm>
            <a:off x="3238256" y="773880"/>
            <a:ext cx="2664000" cy="569146"/>
          </a:xfrm>
        </p:spPr>
        <p:txBody>
          <a:bodyPr lIns="0"/>
          <a:lstStyle>
            <a:lvl1pPr>
              <a:defRPr sz="1600" b="1"/>
            </a:lvl1pPr>
          </a:lstStyle>
          <a:p>
            <a:pPr lvl="0"/>
            <a:r>
              <a:rPr lang="en-US" dirty="0" smtClean="0"/>
              <a:t>Click to edit Master text styles</a:t>
            </a:r>
          </a:p>
        </p:txBody>
      </p:sp>
      <p:sp>
        <p:nvSpPr>
          <p:cNvPr id="13" name="Text Placeholder 9"/>
          <p:cNvSpPr>
            <a:spLocks noGrp="1"/>
          </p:cNvSpPr>
          <p:nvPr>
            <p:ph type="body" sz="quarter" idx="21"/>
          </p:nvPr>
        </p:nvSpPr>
        <p:spPr>
          <a:xfrm>
            <a:off x="6190761" y="779595"/>
            <a:ext cx="2664000" cy="569146"/>
          </a:xfrm>
        </p:spPr>
        <p:txBody>
          <a:bodyPr lIns="0"/>
          <a:lstStyle>
            <a:lvl1pPr>
              <a:defRPr sz="1600" b="1"/>
            </a:lvl1pPr>
          </a:lstStyle>
          <a:p>
            <a:pPr lvl="0"/>
            <a:r>
              <a:rPr lang="en-US" dirty="0" smtClean="0"/>
              <a:t>Click to edit Master text styles</a:t>
            </a:r>
          </a:p>
        </p:txBody>
      </p:sp>
      <p:pic>
        <p:nvPicPr>
          <p:cNvPr id="12" name="Picture 4" descr="https://loiolaxxi.files.wordpress.com/2015/09/unicef_logo11_11.gi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12832" y="4574632"/>
            <a:ext cx="1431519" cy="322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0850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754551"/>
            <a:ext cx="1944000" cy="3704462"/>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756633"/>
            <a:ext cx="1944000" cy="3704462"/>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‹Nº›</a:t>
            </a:fld>
            <a:endParaRPr lang="en-AU" dirty="0"/>
          </a:p>
        </p:txBody>
      </p:sp>
      <p:sp>
        <p:nvSpPr>
          <p:cNvPr id="7" name="Content Placeholder 6"/>
          <p:cNvSpPr>
            <a:spLocks noGrp="1"/>
          </p:cNvSpPr>
          <p:nvPr>
            <p:ph sz="quarter" idx="11"/>
          </p:nvPr>
        </p:nvSpPr>
        <p:spPr>
          <a:xfrm>
            <a:off x="285750" y="753508"/>
            <a:ext cx="1944000" cy="3704462"/>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Content Placeholder 6"/>
          <p:cNvSpPr>
            <a:spLocks noGrp="1"/>
          </p:cNvSpPr>
          <p:nvPr>
            <p:ph sz="quarter" idx="19"/>
          </p:nvPr>
        </p:nvSpPr>
        <p:spPr>
          <a:xfrm>
            <a:off x="2494192" y="753508"/>
            <a:ext cx="1944000" cy="3704462"/>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1" name="Picture 4" descr="https://loiolaxxi.files.wordpress.com/2015/09/unicef_logo11_11.gi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12832" y="4574632"/>
            <a:ext cx="1431519" cy="322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3400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341981"/>
            <a:ext cx="1944000" cy="3119114"/>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6"/>
          <p:cNvSpPr>
            <a:spLocks noGrp="1"/>
          </p:cNvSpPr>
          <p:nvPr>
            <p:ph sz="quarter" idx="17"/>
          </p:nvPr>
        </p:nvSpPr>
        <p:spPr>
          <a:xfrm>
            <a:off x="6911075" y="1341981"/>
            <a:ext cx="1944000" cy="3119114"/>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‹Nº›</a:t>
            </a:fld>
            <a:endParaRPr lang="en-AU" dirty="0"/>
          </a:p>
        </p:txBody>
      </p:sp>
      <p:sp>
        <p:nvSpPr>
          <p:cNvPr id="7" name="Content Placeholder 6"/>
          <p:cNvSpPr>
            <a:spLocks noGrp="1"/>
          </p:cNvSpPr>
          <p:nvPr>
            <p:ph sz="quarter" idx="11"/>
          </p:nvPr>
        </p:nvSpPr>
        <p:spPr>
          <a:xfrm>
            <a:off x="285750" y="1341981"/>
            <a:ext cx="1944000" cy="3119114"/>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 Placeholder 9"/>
          <p:cNvSpPr>
            <a:spLocks noGrp="1"/>
          </p:cNvSpPr>
          <p:nvPr>
            <p:ph type="body" sz="quarter" idx="15"/>
          </p:nvPr>
        </p:nvSpPr>
        <p:spPr>
          <a:xfrm>
            <a:off x="285750" y="775482"/>
            <a:ext cx="1944000" cy="569146"/>
          </a:xfrm>
        </p:spPr>
        <p:txBody>
          <a:bodyPr/>
          <a:lstStyle>
            <a:lvl1pPr>
              <a:defRPr sz="1600" b="1"/>
            </a:lvl1pPr>
          </a:lstStyle>
          <a:p>
            <a:pPr lvl="0"/>
            <a:r>
              <a:rPr lang="en-US" dirty="0" smtClean="0"/>
              <a:t>Click to edit</a:t>
            </a:r>
          </a:p>
        </p:txBody>
      </p:sp>
      <p:sp>
        <p:nvSpPr>
          <p:cNvPr id="11" name="Text Placeholder 9"/>
          <p:cNvSpPr>
            <a:spLocks noGrp="1"/>
          </p:cNvSpPr>
          <p:nvPr>
            <p:ph type="body" sz="quarter" idx="20"/>
          </p:nvPr>
        </p:nvSpPr>
        <p:spPr>
          <a:xfrm>
            <a:off x="2494087" y="775482"/>
            <a:ext cx="1944000" cy="569146"/>
          </a:xfrm>
        </p:spPr>
        <p:txBody>
          <a:bodyPr lIns="0"/>
          <a:lstStyle>
            <a:lvl1pPr>
              <a:defRPr sz="1600" b="1"/>
            </a:lvl1pPr>
          </a:lstStyle>
          <a:p>
            <a:pPr lvl="0"/>
            <a:r>
              <a:rPr lang="en-US" dirty="0" smtClean="0"/>
              <a:t>Click to edit</a:t>
            </a:r>
          </a:p>
        </p:txBody>
      </p:sp>
      <p:sp>
        <p:nvSpPr>
          <p:cNvPr id="13" name="Text Placeholder 9"/>
          <p:cNvSpPr>
            <a:spLocks noGrp="1"/>
          </p:cNvSpPr>
          <p:nvPr>
            <p:ph type="body" sz="quarter" idx="21"/>
          </p:nvPr>
        </p:nvSpPr>
        <p:spPr>
          <a:xfrm>
            <a:off x="6910761" y="779595"/>
            <a:ext cx="1944000" cy="569146"/>
          </a:xfrm>
        </p:spPr>
        <p:txBody>
          <a:bodyPr lIns="0"/>
          <a:lstStyle>
            <a:lvl1pPr>
              <a:defRPr sz="1600" b="1"/>
            </a:lvl1pPr>
          </a:lstStyle>
          <a:p>
            <a:pPr lvl="0"/>
            <a:r>
              <a:rPr lang="en-US" dirty="0" smtClean="0"/>
              <a:t>Click to edit</a:t>
            </a:r>
          </a:p>
        </p:txBody>
      </p:sp>
      <p:sp>
        <p:nvSpPr>
          <p:cNvPr id="14" name="Content Placeholder 6"/>
          <p:cNvSpPr>
            <a:spLocks noGrp="1"/>
          </p:cNvSpPr>
          <p:nvPr>
            <p:ph sz="quarter" idx="22"/>
          </p:nvPr>
        </p:nvSpPr>
        <p:spPr>
          <a:xfrm>
            <a:off x="4702634" y="1341981"/>
            <a:ext cx="1944000" cy="3119114"/>
          </a:xfrm>
        </p:spPr>
        <p:txBody>
          <a:bodyPr lIns="0"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Text Placeholder 9"/>
          <p:cNvSpPr>
            <a:spLocks noGrp="1"/>
          </p:cNvSpPr>
          <p:nvPr>
            <p:ph type="body" sz="quarter" idx="23"/>
          </p:nvPr>
        </p:nvSpPr>
        <p:spPr>
          <a:xfrm>
            <a:off x="4702424" y="779595"/>
            <a:ext cx="1944000" cy="569146"/>
          </a:xfrm>
        </p:spPr>
        <p:txBody>
          <a:bodyPr lIns="0"/>
          <a:lstStyle>
            <a:lvl1pPr>
              <a:defRPr sz="1600" b="1"/>
            </a:lvl1pPr>
          </a:lstStyle>
          <a:p>
            <a:pPr lvl="0"/>
            <a:r>
              <a:rPr lang="en-US" dirty="0" smtClean="0"/>
              <a:t>Click to edit</a:t>
            </a:r>
          </a:p>
        </p:txBody>
      </p:sp>
      <p:pic>
        <p:nvPicPr>
          <p:cNvPr id="12" name="Picture 4" descr="https://loiolaxxi.files.wordpress.com/2015/09/unicef_logo11_11.gi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12832" y="4574632"/>
            <a:ext cx="1431519" cy="322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5738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‹Nº›</a:t>
            </a:fld>
            <a:endParaRPr lang="en-AU" dirty="0"/>
          </a:p>
        </p:txBody>
      </p:sp>
      <p:sp>
        <p:nvSpPr>
          <p:cNvPr id="6" name="Media Placeholder 4"/>
          <p:cNvSpPr>
            <a:spLocks noGrp="1"/>
          </p:cNvSpPr>
          <p:nvPr>
            <p:ph type="media" sz="quarter" idx="11" hasCustomPrompt="1"/>
          </p:nvPr>
        </p:nvSpPr>
        <p:spPr>
          <a:xfrm>
            <a:off x="285750" y="964407"/>
            <a:ext cx="8569325" cy="3213497"/>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xmlns="" val="264602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‹Nº›</a:t>
            </a:fld>
            <a:endParaRPr lang="en-AU" dirty="0"/>
          </a:p>
        </p:txBody>
      </p:sp>
      <p:sp>
        <p:nvSpPr>
          <p:cNvPr id="5" name="Media Placeholder 4"/>
          <p:cNvSpPr>
            <a:spLocks noGrp="1"/>
          </p:cNvSpPr>
          <p:nvPr>
            <p:ph type="media" sz="quarter" idx="11" hasCustomPrompt="1"/>
          </p:nvPr>
        </p:nvSpPr>
        <p:spPr>
          <a:xfrm>
            <a:off x="0" y="0"/>
            <a:ext cx="9144000" cy="5143500"/>
          </a:xfrm>
          <a:solidFill>
            <a:schemeClr val="bg1">
              <a:lumMod val="50000"/>
            </a:schemeClr>
          </a:solidFill>
        </p:spPr>
        <p:txBody>
          <a:bodyPr anchor="ctr"/>
          <a:lstStyle>
            <a:lvl1pPr algn="ctr">
              <a:defRPr>
                <a:solidFill>
                  <a:schemeClr val="bg1"/>
                </a:solidFill>
              </a:defRPr>
            </a:lvl1pPr>
          </a:lstStyle>
          <a:p>
            <a:r>
              <a:rPr lang="en-AU" dirty="0" smtClean="0"/>
              <a:t>Click to insert movie…</a:t>
            </a:r>
            <a:endParaRPr lang="en-AU" dirty="0"/>
          </a:p>
        </p:txBody>
      </p:sp>
    </p:spTree>
    <p:extLst>
      <p:ext uri="{BB962C8B-B14F-4D97-AF65-F5344CB8AC3E}">
        <p14:creationId xmlns:p14="http://schemas.microsoft.com/office/powerpoint/2010/main" xmlns="" val="1069345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‹Nº›</a:t>
            </a:fld>
            <a:endParaRPr lang="en-AU" dirty="0"/>
          </a:p>
        </p:txBody>
      </p:sp>
    </p:spTree>
    <p:extLst>
      <p:ext uri="{BB962C8B-B14F-4D97-AF65-F5344CB8AC3E}">
        <p14:creationId xmlns:p14="http://schemas.microsoft.com/office/powerpoint/2010/main" xmlns="" val="290266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07169"/>
            <a:ext cx="4283074" cy="3970735"/>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366068"/>
            <a:ext cx="775368" cy="956072"/>
          </a:xfrm>
          <a:prstGeom prst="rect">
            <a:avLst/>
          </a:prstGeom>
        </p:spPr>
        <p:txBody>
          <a:bodyPr vert="horz" lIns="0" tIns="252000" rIns="0" bIns="0" rtlCol="0" anchor="ctr" anchorCtr="0">
            <a:noAutofit/>
          </a:bodyPr>
          <a:lstStyle>
            <a:lvl1pPr>
              <a:defRPr lang="en-GB" sz="4400" b="0" dirty="0"/>
            </a:lvl1pPr>
          </a:lstStyle>
          <a:p>
            <a:pPr lvl="0"/>
            <a:r>
              <a:rPr lang="en-US" dirty="0" smtClean="0"/>
              <a:t>2</a:t>
            </a:r>
            <a:endParaRPr lang="en-GB" dirty="0"/>
          </a:p>
        </p:txBody>
      </p:sp>
      <p:sp>
        <p:nvSpPr>
          <p:cNvPr id="2" name="Title 1"/>
          <p:cNvSpPr>
            <a:spLocks noGrp="1"/>
          </p:cNvSpPr>
          <p:nvPr>
            <p:ph type="title"/>
          </p:nvPr>
        </p:nvSpPr>
        <p:spPr>
          <a:xfrm>
            <a:off x="284399" y="2138400"/>
            <a:ext cx="4287601" cy="575100"/>
          </a:xfrm>
        </p:spPr>
        <p:txBody>
          <a:bodyPr/>
          <a:lstStyle/>
          <a:p>
            <a:r>
              <a:rPr lang="en-US" smtClean="0"/>
              <a:t>Click to edit Master title style</a:t>
            </a:r>
            <a:endParaRPr lang="en-GB"/>
          </a:p>
        </p:txBody>
      </p:sp>
    </p:spTree>
    <p:extLst>
      <p:ext uri="{BB962C8B-B14F-4D97-AF65-F5344CB8AC3E}">
        <p14:creationId xmlns:p14="http://schemas.microsoft.com/office/powerpoint/2010/main" xmlns="" val="4004780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ngle Object - Grey Box">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 y="2"/>
            <a:ext cx="9145617" cy="1057754"/>
          </a:xfrm>
          <a:prstGeom prst="rect">
            <a:avLst/>
          </a:prstGeom>
        </p:spPr>
        <p:txBody>
          <a:bodyPr vert="horz" lIns="325239" tIns="283000" rIns="325239" bIns="0" rtlCol="0" anchor="t">
            <a:noAutofit/>
          </a:bodyPr>
          <a:lstStyle/>
          <a:p>
            <a:r>
              <a:rPr lang="en-US" dirty="0" smtClean="0"/>
              <a:t>Click to edit Master title style</a:t>
            </a:r>
            <a:endParaRPr lang="en-AU" dirty="0"/>
          </a:p>
        </p:txBody>
      </p:sp>
      <p:sp>
        <p:nvSpPr>
          <p:cNvPr id="3" name="Content Placeholder 2"/>
          <p:cNvSpPr>
            <a:spLocks noGrp="1"/>
          </p:cNvSpPr>
          <p:nvPr>
            <p:ph sz="quarter" idx="12"/>
          </p:nvPr>
        </p:nvSpPr>
        <p:spPr>
          <a:xfrm>
            <a:off x="0" y="808357"/>
            <a:ext cx="8851901" cy="3405505"/>
          </a:xfrm>
          <a:prstGeom prst="rect">
            <a:avLst/>
          </a:prstGeom>
        </p:spPr>
        <p:txBody>
          <a:bodyPr lIns="107287" tIns="53643" rIns="107287" bIns="53643">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2"/>
          <p:cNvSpPr>
            <a:spLocks noGrp="1"/>
          </p:cNvSpPr>
          <p:nvPr>
            <p:ph type="body" sz="quarter" idx="13" hasCustomPrompt="1"/>
          </p:nvPr>
        </p:nvSpPr>
        <p:spPr>
          <a:xfrm>
            <a:off x="1293814" y="3832226"/>
            <a:ext cx="7558086" cy="254000"/>
          </a:xfrm>
          <a:prstGeom prst="rect">
            <a:avLst/>
          </a:prstGeom>
        </p:spPr>
        <p:txBody>
          <a:bodyPr lIns="0" tIns="0" rIns="0" bIns="0" anchor="b">
            <a:noAutofit/>
          </a:bodyPr>
          <a:lstStyle>
            <a:lvl1pPr>
              <a:defRPr sz="646" b="0">
                <a:solidFill>
                  <a:srgbClr val="333333"/>
                </a:solidFill>
              </a:defRPr>
            </a:lvl1pPr>
          </a:lstStyle>
          <a:p>
            <a:r>
              <a:rPr lang="en-AU" dirty="0" smtClean="0"/>
              <a:t>SOURCE: Insert source text here</a:t>
            </a:r>
          </a:p>
        </p:txBody>
      </p:sp>
    </p:spTree>
    <p:extLst>
      <p:ext uri="{BB962C8B-B14F-4D97-AF65-F5344CB8AC3E}">
        <p14:creationId xmlns:p14="http://schemas.microsoft.com/office/powerpoint/2010/main" xmlns="" val="13296906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70000" y="1281113"/>
            <a:ext cx="4220100" cy="3002400"/>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Content Placeholder 35"/>
          <p:cNvSpPr>
            <a:spLocks noGrp="1"/>
          </p:cNvSpPr>
          <p:nvPr>
            <p:ph sz="quarter" idx="14" hasCustomPrompt="1"/>
          </p:nvPr>
        </p:nvSpPr>
        <p:spPr>
          <a:xfrm>
            <a:off x="4643681" y="1281113"/>
            <a:ext cx="4220100" cy="3002400"/>
          </a:xfrm>
        </p:spPr>
        <p:txBody>
          <a:bodyPr>
            <a:noAutofit/>
          </a:bodyPr>
          <a:lstStyle>
            <a:lvl1pPr>
              <a:defRPr sz="1200" b="0">
                <a:solidFill>
                  <a:schemeClr val="tx1"/>
                </a:solidFill>
              </a:defRPr>
            </a:lvl1pPr>
            <a:lvl2pPr>
              <a:spcBef>
                <a:spcPts val="450"/>
              </a:spcBef>
              <a:defRPr sz="1200">
                <a:solidFill>
                  <a:schemeClr val="tx1"/>
                </a:solidFill>
              </a:defRPr>
            </a:lvl2pPr>
            <a:lvl3pPr>
              <a:spcBef>
                <a:spcPts val="450"/>
              </a:spcBef>
              <a:defRPr sz="1200">
                <a:solidFill>
                  <a:schemeClr val="tx1"/>
                </a:solidFill>
              </a:defRPr>
            </a:lvl3pPr>
            <a:lvl4pPr>
              <a:spcBef>
                <a:spcPts val="450"/>
              </a:spcBef>
              <a:defRPr sz="1200">
                <a:solidFill>
                  <a:schemeClr val="tx1"/>
                </a:solidFill>
              </a:defRPr>
            </a:lvl4pPr>
            <a:lvl5pPr>
              <a:spcBef>
                <a:spcPts val="450"/>
              </a:spcBef>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270000" y="323038"/>
            <a:ext cx="8600156" cy="30308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2" name="Text Placeholder 17"/>
          <p:cNvSpPr>
            <a:spLocks noGrp="1"/>
          </p:cNvSpPr>
          <p:nvPr>
            <p:ph type="body" sz="quarter" idx="18" hasCustomPrompt="1"/>
          </p:nvPr>
        </p:nvSpPr>
        <p:spPr>
          <a:xfrm>
            <a:off x="4572000" y="4795132"/>
            <a:ext cx="3503084" cy="148344"/>
          </a:xfrm>
        </p:spPr>
        <p:txBody>
          <a:bodyPr anchor="ctr">
            <a:noAutofit/>
          </a:bodyPr>
          <a:lstStyle>
            <a:lvl1pPr>
              <a:spcBef>
                <a:spcPts val="450"/>
              </a:spcBef>
              <a:defRPr sz="600">
                <a:solidFill>
                  <a:schemeClr val="tx1"/>
                </a:solidFill>
              </a:defRPr>
            </a:lvl1pPr>
          </a:lstStyle>
          <a:p>
            <a:pPr lvl="0"/>
            <a:r>
              <a:rPr lang="en-US" dirty="0"/>
              <a:t>Click to add footer text</a:t>
            </a:r>
          </a:p>
        </p:txBody>
      </p:sp>
      <p:sp>
        <p:nvSpPr>
          <p:cNvPr id="7" name="Slide Number Placeholder 2"/>
          <p:cNvSpPr>
            <a:spLocks noGrp="1"/>
          </p:cNvSpPr>
          <p:nvPr>
            <p:ph type="sldNum" sz="quarter" idx="4"/>
          </p:nvPr>
        </p:nvSpPr>
        <p:spPr>
          <a:xfrm>
            <a:off x="8244408" y="4800376"/>
            <a:ext cx="727472" cy="147638"/>
          </a:xfrm>
          <a:prstGeom prst="rect">
            <a:avLst/>
          </a:prstGeom>
        </p:spPr>
        <p:txBody>
          <a:bodyPr/>
          <a:lstStyle>
            <a:lvl1pPr algn="r">
              <a:defRPr sz="800">
                <a:solidFill>
                  <a:schemeClr val="tx1">
                    <a:lumMod val="50000"/>
                    <a:lumOff val="50000"/>
                  </a:schemeClr>
                </a:solidFill>
                <a:latin typeface="Arial" panose="020B0604020202020204" pitchFamily="34" charset="0"/>
                <a:cs typeface="Arial" panose="020B0604020202020204" pitchFamily="34" charset="0"/>
              </a:defRPr>
            </a:lvl1pPr>
          </a:lstStyle>
          <a:p>
            <a:fld id="{9784CBA3-D598-4B1F-BAA3-EE14B5154290}" type="slidenum">
              <a:rPr lang="en-AU" smtClean="0"/>
              <a:pPr/>
              <a:t>‹Nº›</a:t>
            </a:fld>
            <a:endParaRPr lang="en-AU" dirty="0"/>
          </a:p>
        </p:txBody>
      </p:sp>
    </p:spTree>
    <p:extLst>
      <p:ext uri="{BB962C8B-B14F-4D97-AF65-F5344CB8AC3E}">
        <p14:creationId xmlns:p14="http://schemas.microsoft.com/office/powerpoint/2010/main" xmlns="" val="1308756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813751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xmlns="" val="404897791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AU" dirty="0"/>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‹Nº›</a:t>
            </a:fld>
            <a:endParaRPr lang="en-AU" dirty="0"/>
          </a:p>
        </p:txBody>
      </p:sp>
      <p:sp>
        <p:nvSpPr>
          <p:cNvPr id="6" name="Text Placeholder 9"/>
          <p:cNvSpPr>
            <a:spLocks noGrp="1"/>
          </p:cNvSpPr>
          <p:nvPr>
            <p:ph type="body" sz="quarter" idx="16" hasCustomPrompt="1"/>
          </p:nvPr>
        </p:nvSpPr>
        <p:spPr>
          <a:xfrm>
            <a:off x="1292225" y="4177904"/>
            <a:ext cx="7562850" cy="276225"/>
          </a:xfrm>
          <a:prstGeom prst="rect">
            <a:avLst/>
          </a:prstGeo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smtClean="0"/>
              <a:t>SOURCE:</a:t>
            </a:r>
          </a:p>
        </p:txBody>
      </p:sp>
      <p:sp>
        <p:nvSpPr>
          <p:cNvPr id="4" name="Footer Placeholder 3"/>
          <p:cNvSpPr>
            <a:spLocks noGrp="1"/>
          </p:cNvSpPr>
          <p:nvPr>
            <p:ph type="ftr" sz="quarter" idx="17"/>
          </p:nvPr>
        </p:nvSpPr>
        <p:spPr>
          <a:xfrm>
            <a:off x="785814" y="4460081"/>
            <a:ext cx="7555320" cy="282797"/>
          </a:xfrm>
          <a:prstGeom prst="rect">
            <a:avLst/>
          </a:prstGeom>
        </p:spPr>
        <p:txBody>
          <a:bodyPr/>
          <a:lstStyle/>
          <a:p>
            <a:pPr fontAlgn="base">
              <a:spcBef>
                <a:spcPct val="20000"/>
              </a:spcBef>
              <a:spcAft>
                <a:spcPct val="0"/>
              </a:spcAft>
              <a:buFont typeface="Arial" pitchFamily="34" charset="0"/>
              <a:buNone/>
            </a:pPr>
            <a:endParaRPr lang="en-AU" b="1" dirty="0" smtClean="0">
              <a:solidFill>
                <a:prstClr val="black"/>
              </a:solidFill>
              <a:latin typeface="Arial" charset="0"/>
              <a:cs typeface="Arial" charset="0"/>
            </a:endParaRPr>
          </a:p>
        </p:txBody>
      </p:sp>
    </p:spTree>
    <p:extLst>
      <p:ext uri="{BB962C8B-B14F-4D97-AF65-F5344CB8AC3E}">
        <p14:creationId xmlns:p14="http://schemas.microsoft.com/office/powerpoint/2010/main" xmlns="" val="358568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70000" y="323038"/>
            <a:ext cx="8600156" cy="30308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9" name="Text Placeholder 17"/>
          <p:cNvSpPr>
            <a:spLocks noGrp="1"/>
          </p:cNvSpPr>
          <p:nvPr>
            <p:ph type="body" sz="quarter" idx="18" hasCustomPrompt="1"/>
          </p:nvPr>
        </p:nvSpPr>
        <p:spPr>
          <a:xfrm>
            <a:off x="4572000" y="4795132"/>
            <a:ext cx="3503084" cy="148344"/>
          </a:xfrm>
        </p:spPr>
        <p:txBody>
          <a:bodyPr anchor="ctr">
            <a:noAutofit/>
          </a:bodyPr>
          <a:lstStyle>
            <a:lvl1pPr>
              <a:spcBef>
                <a:spcPts val="450"/>
              </a:spcBef>
              <a:defRPr sz="600">
                <a:solidFill>
                  <a:schemeClr val="tx1"/>
                </a:solidFill>
              </a:defRPr>
            </a:lvl1pPr>
          </a:lstStyle>
          <a:p>
            <a:pPr lvl="0"/>
            <a:r>
              <a:rPr lang="en-US" dirty="0"/>
              <a:t>Click to add footer text</a:t>
            </a:r>
          </a:p>
        </p:txBody>
      </p:sp>
      <p:sp>
        <p:nvSpPr>
          <p:cNvPr id="5" name="Slide Number Placeholder 2"/>
          <p:cNvSpPr>
            <a:spLocks noGrp="1"/>
          </p:cNvSpPr>
          <p:nvPr>
            <p:ph type="sldNum" sz="quarter" idx="4"/>
          </p:nvPr>
        </p:nvSpPr>
        <p:spPr>
          <a:xfrm>
            <a:off x="8244408" y="4800376"/>
            <a:ext cx="727472" cy="147638"/>
          </a:xfrm>
          <a:prstGeom prst="rect">
            <a:avLst/>
          </a:prstGeom>
        </p:spPr>
        <p:txBody>
          <a:bodyPr/>
          <a:lstStyle>
            <a:lvl1pPr algn="r">
              <a:defRPr sz="800">
                <a:solidFill>
                  <a:schemeClr val="tx1">
                    <a:lumMod val="50000"/>
                    <a:lumOff val="50000"/>
                  </a:schemeClr>
                </a:solidFill>
                <a:latin typeface="Arial" panose="020B0604020202020204" pitchFamily="34" charset="0"/>
                <a:cs typeface="Arial" panose="020B0604020202020204" pitchFamily="34" charset="0"/>
              </a:defRPr>
            </a:lvl1pPr>
          </a:lstStyle>
          <a:p>
            <a:fld id="{9784CBA3-D598-4B1F-BAA3-EE14B5154290}" type="slidenum">
              <a:rPr lang="en-AU" smtClean="0"/>
              <a:pPr/>
              <a:t>‹Nº›</a:t>
            </a:fld>
            <a:endParaRPr lang="en-AU" dirty="0"/>
          </a:p>
        </p:txBody>
      </p:sp>
    </p:spTree>
    <p:extLst>
      <p:ext uri="{BB962C8B-B14F-4D97-AF65-F5344CB8AC3E}">
        <p14:creationId xmlns:p14="http://schemas.microsoft.com/office/powerpoint/2010/main" xmlns="" val="3226404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285751" y="773881"/>
            <a:ext cx="8569325" cy="3680249"/>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Slide Number Placeholder 2"/>
          <p:cNvSpPr>
            <a:spLocks noGrp="1"/>
          </p:cNvSpPr>
          <p:nvPr>
            <p:ph type="sldNum" sz="quarter" idx="4"/>
          </p:nvPr>
        </p:nvSpPr>
        <p:spPr>
          <a:xfrm>
            <a:off x="8244408" y="4800376"/>
            <a:ext cx="727472" cy="147638"/>
          </a:xfrm>
          <a:prstGeom prst="rect">
            <a:avLst/>
          </a:prstGeom>
        </p:spPr>
        <p:txBody>
          <a:bodyPr/>
          <a:lstStyle>
            <a:lvl1pPr algn="r">
              <a:defRPr sz="800">
                <a:solidFill>
                  <a:schemeClr val="tx1">
                    <a:lumMod val="50000"/>
                    <a:lumOff val="50000"/>
                  </a:schemeClr>
                </a:solidFill>
                <a:latin typeface="Arial" panose="020B0604020202020204" pitchFamily="34" charset="0"/>
                <a:cs typeface="Arial" panose="020B0604020202020204" pitchFamily="34" charset="0"/>
              </a:defRPr>
            </a:lvl1pPr>
          </a:lstStyle>
          <a:p>
            <a:fld id="{9784CBA3-D598-4B1F-BAA3-EE14B5154290}" type="slidenum">
              <a:rPr lang="en-AU" smtClean="0"/>
              <a:pPr/>
              <a:t>‹Nº›</a:t>
            </a:fld>
            <a:endParaRPr lang="en-AU" dirty="0"/>
          </a:p>
        </p:txBody>
      </p:sp>
    </p:spTree>
    <p:extLst>
      <p:ext uri="{BB962C8B-B14F-4D97-AF65-F5344CB8AC3E}">
        <p14:creationId xmlns:p14="http://schemas.microsoft.com/office/powerpoint/2010/main" xmlns="" val="396700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a:xfrm>
            <a:off x="457200" y="4767263"/>
            <a:ext cx="2133600" cy="273844"/>
          </a:xfrm>
          <a:prstGeom prst="rect">
            <a:avLst/>
          </a:prstGeom>
        </p:spPr>
        <p:txBody>
          <a:bodyPr/>
          <a:lstStyle/>
          <a:p>
            <a:endParaRPr lang="es-AR"/>
          </a:p>
        </p:txBody>
      </p:sp>
      <p:sp>
        <p:nvSpPr>
          <p:cNvPr id="5" name="4 Marcador de pie de página"/>
          <p:cNvSpPr>
            <a:spLocks noGrp="1"/>
          </p:cNvSpPr>
          <p:nvPr>
            <p:ph type="ftr" sz="quarter" idx="11"/>
          </p:nvPr>
        </p:nvSpPr>
        <p:spPr>
          <a:xfrm>
            <a:off x="3124200" y="4767263"/>
            <a:ext cx="2895600" cy="273844"/>
          </a:xfrm>
          <a:prstGeom prst="rect">
            <a:avLst/>
          </a:prstGeom>
        </p:spPr>
        <p:txBody>
          <a:bodyPr/>
          <a:lstStyle/>
          <a:p>
            <a:endParaRPr lang="es-AR"/>
          </a:p>
        </p:txBody>
      </p:sp>
      <p:sp>
        <p:nvSpPr>
          <p:cNvPr id="6" name="5 Marcador de número de diapositiva"/>
          <p:cNvSpPr>
            <a:spLocks noGrp="1"/>
          </p:cNvSpPr>
          <p:nvPr>
            <p:ph type="sldNum" sz="quarter" idx="12"/>
          </p:nvPr>
        </p:nvSpPr>
        <p:spPr>
          <a:xfrm>
            <a:off x="8142685" y="4795706"/>
            <a:ext cx="727472" cy="147638"/>
          </a:xfrm>
          <a:prstGeom prst="rect">
            <a:avLst/>
          </a:prstGeom>
        </p:spPr>
        <p:txBody>
          <a:bodyPr/>
          <a:lstStyle/>
          <a:p>
            <a:fld id="{3034273E-80BF-4172-B30A-E2C07463D4C4}" type="slidenum">
              <a:rPr lang="es-AR" smtClean="0"/>
              <a:pPr/>
              <a:t>‹Nº›</a:t>
            </a:fld>
            <a:endParaRPr lang="es-AR"/>
          </a:p>
        </p:txBody>
      </p:sp>
    </p:spTree>
    <p:extLst>
      <p:ext uri="{BB962C8B-B14F-4D97-AF65-F5344CB8AC3E}">
        <p14:creationId xmlns:p14="http://schemas.microsoft.com/office/powerpoint/2010/main" xmlns="" val="137104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142685" y="4795706"/>
            <a:ext cx="727472" cy="147638"/>
          </a:xfrm>
          <a:prstGeom prst="rect">
            <a:avLst/>
          </a:prstGeom>
        </p:spPr>
        <p:txBody>
          <a:bodyPr/>
          <a:lstStyle/>
          <a:p>
            <a:fld id="{9784CBA3-D598-4B1F-BAA3-EE14B5154290}" type="slidenum">
              <a:rPr lang="en-AU" smtClean="0"/>
              <a:pPr/>
              <a:t>‹Nº›</a:t>
            </a:fld>
            <a:endParaRPr lang="en-AU" dirty="0"/>
          </a:p>
        </p:txBody>
      </p:sp>
      <p:sp>
        <p:nvSpPr>
          <p:cNvPr id="7" name="Content Placeholder 6"/>
          <p:cNvSpPr>
            <a:spLocks noGrp="1"/>
          </p:cNvSpPr>
          <p:nvPr>
            <p:ph sz="quarter" idx="11"/>
          </p:nvPr>
        </p:nvSpPr>
        <p:spPr>
          <a:xfrm>
            <a:off x="285750" y="1343025"/>
            <a:ext cx="8569325" cy="3111104"/>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773880"/>
            <a:ext cx="8569324" cy="569146"/>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xmlns="" val="105113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smtClean="0"/>
              <a:t>Click to edit Master title style</a:t>
            </a:r>
            <a:endParaRPr lang="en-AU" dirty="0"/>
          </a:p>
        </p:txBody>
      </p:sp>
      <p:sp>
        <p:nvSpPr>
          <p:cNvPr id="7" name="Content Placeholder 6"/>
          <p:cNvSpPr>
            <a:spLocks noGrp="1"/>
          </p:cNvSpPr>
          <p:nvPr>
            <p:ph sz="quarter" idx="11"/>
          </p:nvPr>
        </p:nvSpPr>
        <p:spPr>
          <a:xfrm>
            <a:off x="285750" y="773880"/>
            <a:ext cx="8569325" cy="3680249"/>
          </a:xfrm>
          <a:ln>
            <a:noFill/>
          </a:ln>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xmlns="" val="198810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‹Nº›</a:t>
            </a:fld>
            <a:endParaRPr lang="en-AU" dirty="0"/>
          </a:p>
        </p:txBody>
      </p:sp>
      <p:sp>
        <p:nvSpPr>
          <p:cNvPr id="7" name="Content Placeholder 6"/>
          <p:cNvSpPr>
            <a:spLocks noGrp="1"/>
          </p:cNvSpPr>
          <p:nvPr>
            <p:ph sz="quarter" idx="11"/>
          </p:nvPr>
        </p:nvSpPr>
        <p:spPr>
          <a:xfrm>
            <a:off x="285750" y="1343025"/>
            <a:ext cx="8569325" cy="3111104"/>
          </a:xfrm>
        </p:spPr>
        <p:txBody>
          <a:bodyPr t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9"/>
          <p:cNvSpPr>
            <a:spLocks noGrp="1"/>
          </p:cNvSpPr>
          <p:nvPr>
            <p:ph type="body" sz="quarter" idx="15"/>
          </p:nvPr>
        </p:nvSpPr>
        <p:spPr>
          <a:xfrm>
            <a:off x="285750" y="773880"/>
            <a:ext cx="8569324" cy="569146"/>
          </a:xfrm>
        </p:spPr>
        <p:txBody>
          <a:bodyPr/>
          <a:lstStyle>
            <a:lvl1pPr>
              <a:defRPr b="1"/>
            </a:lvl1pPr>
          </a:lstStyle>
          <a:p>
            <a:pPr lvl="0"/>
            <a:r>
              <a:rPr lang="en-US" dirty="0" smtClean="0"/>
              <a:t>Click to edit Master text styles</a:t>
            </a:r>
          </a:p>
        </p:txBody>
      </p:sp>
    </p:spTree>
    <p:extLst>
      <p:ext uri="{BB962C8B-B14F-4D97-AF65-F5344CB8AC3E}">
        <p14:creationId xmlns:p14="http://schemas.microsoft.com/office/powerpoint/2010/main" xmlns="" val="135190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Slide Number Placeholder 2"/>
          <p:cNvSpPr>
            <a:spLocks noGrp="1"/>
          </p:cNvSpPr>
          <p:nvPr>
            <p:ph type="sldNum" sz="quarter" idx="10"/>
          </p:nvPr>
        </p:nvSpPr>
        <p:spPr>
          <a:xfrm>
            <a:off x="8349608" y="4742879"/>
            <a:ext cx="505467" cy="189000"/>
          </a:xfrm>
          <a:prstGeom prst="rect">
            <a:avLst/>
          </a:prstGeom>
        </p:spPr>
        <p:txBody>
          <a:bodyPr/>
          <a:lstStyle/>
          <a:p>
            <a:fld id="{9784CBA3-D598-4B1F-BAA3-EE14B5154290}" type="slidenum">
              <a:rPr lang="en-AU" smtClean="0"/>
              <a:pPr/>
              <a:t>‹Nº›</a:t>
            </a:fld>
            <a:endParaRPr lang="en-AU" dirty="0"/>
          </a:p>
        </p:txBody>
      </p:sp>
      <p:sp>
        <p:nvSpPr>
          <p:cNvPr id="7" name="Content Placeholder 6"/>
          <p:cNvSpPr>
            <a:spLocks noGrp="1"/>
          </p:cNvSpPr>
          <p:nvPr>
            <p:ph sz="quarter" idx="11"/>
          </p:nvPr>
        </p:nvSpPr>
        <p:spPr>
          <a:xfrm>
            <a:off x="285749" y="773879"/>
            <a:ext cx="4030663" cy="3687393"/>
          </a:xfrm>
        </p:spPr>
        <p:txBody>
          <a:bodyPr>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Content Placeholder 6"/>
          <p:cNvSpPr>
            <a:spLocks noGrp="1"/>
          </p:cNvSpPr>
          <p:nvPr>
            <p:ph sz="quarter" idx="12"/>
          </p:nvPr>
        </p:nvSpPr>
        <p:spPr>
          <a:xfrm>
            <a:off x="4826001" y="773879"/>
            <a:ext cx="4029075" cy="3687393"/>
          </a:xfrm>
        </p:spPr>
        <p:txBody>
          <a:bodyPr lIns="0">
            <a:noAutofit/>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6" name="Picture 4" descr="https://loiolaxxi.files.wordpress.com/2015/09/unicef_logo11_11.gif"/>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412832" y="4574632"/>
            <a:ext cx="1431519" cy="322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0565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ags" Target="../tags/tag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857250" y="-328747"/>
            <a:ext cx="10287000" cy="4966291"/>
            <a:chOff x="-1143000" y="-438330"/>
            <a:chExt cx="13716000" cy="6621721"/>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defTabSz="685800"/>
              <a:r>
                <a:rPr lang="en-GB" sz="600" dirty="0">
                  <a:solidFill>
                    <a:srgbClr val="71717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defTabSz="685800"/>
              <a:r>
                <a:rPr lang="en-GB" sz="600" dirty="0">
                  <a:solidFill>
                    <a:srgbClr val="71717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defTabSz="685800"/>
              <a:r>
                <a:rPr lang="en-GB" sz="600" dirty="0">
                  <a:solidFill>
                    <a:srgbClr val="71717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defTabSz="685800"/>
              <a:r>
                <a:rPr lang="en-GB" sz="600" dirty="0">
                  <a:solidFill>
                    <a:srgbClr val="71717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defTabSz="685800"/>
              <a:r>
                <a:rPr lang="en-GB" sz="600" dirty="0">
                  <a:solidFill>
                    <a:srgbClr val="71717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defTabSz="685800"/>
              <a:r>
                <a:rPr lang="en-GB" sz="600" dirty="0">
                  <a:solidFill>
                    <a:srgbClr val="71717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defTabSz="685800"/>
              <a:r>
                <a:rPr lang="en-GB" sz="600" dirty="0">
                  <a:solidFill>
                    <a:srgbClr val="71717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defTabSz="685800"/>
              <a:r>
                <a:rPr lang="en-GB" sz="600" dirty="0">
                  <a:solidFill>
                    <a:srgbClr val="71717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defTabSz="685800"/>
              <a:r>
                <a:rPr lang="en-GB" sz="600" dirty="0">
                  <a:solidFill>
                    <a:srgbClr val="71717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defTabSz="685800"/>
              <a:r>
                <a:rPr lang="en-GB" sz="600" dirty="0">
                  <a:solidFill>
                    <a:srgbClr val="71717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defTabSz="685800"/>
              <a:r>
                <a:rPr lang="en-GB" sz="600" dirty="0">
                  <a:solidFill>
                    <a:srgbClr val="71717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pPr defTabSz="685800"/>
              <a:r>
                <a:rPr lang="en-GB" sz="600" dirty="0">
                  <a:solidFill>
                    <a:srgbClr val="71717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pPr defTabSz="685800"/>
              <a:r>
                <a:rPr lang="en-GB" sz="600" dirty="0">
                  <a:solidFill>
                    <a:srgbClr val="71717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pPr defTabSz="685800"/>
              <a:r>
                <a:rPr lang="en-GB" sz="600" dirty="0">
                  <a:solidFill>
                    <a:srgbClr val="71717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pPr defTabSz="685800"/>
              <a:r>
                <a:rPr lang="en-GB" sz="600" dirty="0">
                  <a:solidFill>
                    <a:srgbClr val="71717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pPr defTabSz="685800"/>
              <a:r>
                <a:rPr lang="en-GB" sz="600" dirty="0">
                  <a:solidFill>
                    <a:srgbClr val="71717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pPr defTabSz="685800"/>
              <a:r>
                <a:rPr lang="en-GB" sz="600" dirty="0">
                  <a:solidFill>
                    <a:srgbClr val="71717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pPr defTabSz="685800"/>
              <a:r>
                <a:rPr lang="en-GB" sz="600" dirty="0">
                  <a:solidFill>
                    <a:srgbClr val="71717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pPr defTabSz="685800"/>
              <a:r>
                <a:rPr lang="en-GB" sz="600" dirty="0">
                  <a:solidFill>
                    <a:srgbClr val="71717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pPr defTabSz="685800"/>
              <a:r>
                <a:rPr lang="en-GB" sz="600" dirty="0">
                  <a:solidFill>
                    <a:srgbClr val="71717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pPr defTabSz="685800"/>
              <a:r>
                <a:rPr lang="en-GB" sz="600" dirty="0">
                  <a:solidFill>
                    <a:srgbClr val="71717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pPr defTabSz="685800"/>
              <a:r>
                <a:rPr lang="en-GB" sz="600" dirty="0">
                  <a:solidFill>
                    <a:srgbClr val="71717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defTabSz="685800"/>
              <a:r>
                <a:rPr lang="en-GB" sz="600" dirty="0">
                  <a:solidFill>
                    <a:srgbClr val="71717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defTabSz="685800"/>
              <a:r>
                <a:rPr lang="en-GB" sz="600" dirty="0">
                  <a:solidFill>
                    <a:srgbClr val="71717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defTabSz="685800"/>
              <a:r>
                <a:rPr lang="en-GB" sz="600" dirty="0">
                  <a:solidFill>
                    <a:srgbClr val="71717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defTabSz="685800"/>
              <a:r>
                <a:rPr lang="en-GB" sz="600" dirty="0">
                  <a:solidFill>
                    <a:srgbClr val="71717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defTabSz="685800"/>
              <a:r>
                <a:rPr lang="en-GB" sz="600" dirty="0">
                  <a:solidFill>
                    <a:srgbClr val="71717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pPr defTabSz="685800"/>
              <a:r>
                <a:rPr lang="en-GB" sz="600" dirty="0">
                  <a:solidFill>
                    <a:srgbClr val="717171"/>
                  </a:solidFill>
                </a:rPr>
                <a:t>Right Margin</a:t>
              </a:r>
            </a:p>
          </p:txBody>
        </p:sp>
      </p:grpSp>
      <p:sp>
        <p:nvSpPr>
          <p:cNvPr id="91" name="Title Placeholder 1"/>
          <p:cNvSpPr>
            <a:spLocks noGrp="1"/>
          </p:cNvSpPr>
          <p:nvPr>
            <p:ph type="title"/>
          </p:nvPr>
        </p:nvSpPr>
        <p:spPr>
          <a:xfrm>
            <a:off x="270000" y="323038"/>
            <a:ext cx="8600156" cy="528260"/>
          </a:xfrm>
          <a:prstGeom prst="rect">
            <a:avLst/>
          </a:prstGeom>
        </p:spPr>
        <p:txBody>
          <a:bodyPr vert="horz" lIns="0" tIns="0" rIns="0" bIns="0" rtlCol="0" anchor="t">
            <a:noAutofit/>
          </a:bodyPr>
          <a:lstStyle/>
          <a:p>
            <a:r>
              <a:rPr lang="en-GB" dirty="0"/>
              <a:t>Click to edit master title style</a:t>
            </a:r>
          </a:p>
        </p:txBody>
      </p:sp>
      <p:sp>
        <p:nvSpPr>
          <p:cNvPr id="92" name="Text Placeholder 2"/>
          <p:cNvSpPr>
            <a:spLocks noGrp="1"/>
          </p:cNvSpPr>
          <p:nvPr>
            <p:ph type="body" idx="1"/>
          </p:nvPr>
        </p:nvSpPr>
        <p:spPr>
          <a:xfrm>
            <a:off x="270000" y="1281113"/>
            <a:ext cx="8600156" cy="3002756"/>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94" name="Straight Connector 93"/>
          <p:cNvCxnSpPr/>
          <p:nvPr/>
        </p:nvCxnSpPr>
        <p:spPr>
          <a:xfrm>
            <a:off x="0" y="4593743"/>
            <a:ext cx="91449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96" name="Picture 95" descr="logo-03.png"/>
          <p:cNvPicPr>
            <a:picLocks noChangeAspect="1"/>
          </p:cNvPicPr>
          <p:nvPr/>
        </p:nvPicPr>
        <p:blipFill>
          <a:blip r:embed="rId8" cstate="screen">
            <a:alphaModFix/>
            <a:extLst>
              <a:ext uri="{28A0092B-C50C-407E-A947-70E740481C1C}">
                <a14:useLocalDpi xmlns:a14="http://schemas.microsoft.com/office/drawing/2010/main" xmlns=""/>
              </a:ext>
            </a:extLst>
          </a:blip>
          <a:stretch>
            <a:fillRect/>
          </a:stretch>
        </p:blipFill>
        <p:spPr>
          <a:xfrm>
            <a:off x="223330" y="4750594"/>
            <a:ext cx="3247061" cy="243323"/>
          </a:xfrm>
          <a:prstGeom prst="rect">
            <a:avLst/>
          </a:prstGeom>
        </p:spPr>
      </p:pic>
      <p:sp>
        <p:nvSpPr>
          <p:cNvPr id="95" name="Slide Number Placeholder 2"/>
          <p:cNvSpPr>
            <a:spLocks noGrp="1"/>
          </p:cNvSpPr>
          <p:nvPr>
            <p:ph type="sldNum" sz="quarter" idx="4"/>
          </p:nvPr>
        </p:nvSpPr>
        <p:spPr>
          <a:xfrm>
            <a:off x="8244408" y="4800376"/>
            <a:ext cx="727472" cy="147638"/>
          </a:xfrm>
          <a:prstGeom prst="rect">
            <a:avLst/>
          </a:prstGeom>
        </p:spPr>
        <p:txBody>
          <a:bodyPr/>
          <a:lstStyle>
            <a:lvl1pPr algn="r">
              <a:defRPr sz="800">
                <a:solidFill>
                  <a:schemeClr val="tx1">
                    <a:lumMod val="50000"/>
                    <a:lumOff val="50000"/>
                  </a:schemeClr>
                </a:solidFill>
                <a:latin typeface="Arial" panose="020B0604020202020204" pitchFamily="34" charset="0"/>
                <a:cs typeface="Arial" panose="020B0604020202020204" pitchFamily="34" charset="0"/>
              </a:defRPr>
            </a:lvl1pPr>
          </a:lstStyle>
          <a:p>
            <a:fld id="{9784CBA3-D598-4B1F-BAA3-EE14B5154290}" type="slidenum">
              <a:rPr lang="en-AU" smtClean="0"/>
              <a:pPr/>
              <a:t>‹Nº›</a:t>
            </a:fld>
            <a:endParaRPr lang="en-AU" dirty="0"/>
          </a:p>
        </p:txBody>
      </p:sp>
    </p:spTree>
    <p:extLst>
      <p:ext uri="{BB962C8B-B14F-4D97-AF65-F5344CB8AC3E}">
        <p14:creationId xmlns:p14="http://schemas.microsoft.com/office/powerpoint/2010/main" xmlns="" val="3043244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8" r:id="rId5"/>
    <p:sldLayoutId id="2147483671" r:id="rId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685800" rtl="0" eaLnBrk="1" latinLnBrk="0" hangingPunct="1">
        <a:lnSpc>
          <a:spcPct val="100000"/>
        </a:lnSpc>
        <a:spcBef>
          <a:spcPts val="450"/>
        </a:spcBef>
        <a:buNone/>
        <a:defRPr sz="1800" b="1" kern="1200">
          <a:solidFill>
            <a:schemeClr val="tx1"/>
          </a:solidFill>
          <a:latin typeface="+mj-lt"/>
          <a:ea typeface="+mj-ea"/>
          <a:cs typeface="+mj-cs"/>
        </a:defRPr>
      </a:lvl1pPr>
    </p:titleStyle>
    <p:bodyStyle>
      <a:lvl1pPr marL="0" indent="0" algn="l" defTabSz="6858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135731" indent="-135731" algn="l" defTabSz="685800" rtl="0" eaLnBrk="1" latinLnBrk="0" hangingPunct="1">
        <a:lnSpc>
          <a:spcPct val="100000"/>
        </a:lnSpc>
        <a:spcBef>
          <a:spcPts val="450"/>
        </a:spcBef>
        <a:buFont typeface="Wingdings" panose="05000000000000000000" pitchFamily="2" charset="2"/>
        <a:buChar char="§"/>
        <a:defRPr sz="1200" kern="1200">
          <a:solidFill>
            <a:schemeClr val="tx1"/>
          </a:solidFill>
          <a:latin typeface="+mn-lt"/>
          <a:ea typeface="+mn-ea"/>
          <a:cs typeface="+mn-cs"/>
        </a:defRPr>
      </a:lvl2pPr>
      <a:lvl3pPr marL="271463" indent="-135731" algn="l" defTabSz="685800" rtl="0" eaLnBrk="1" latinLnBrk="0" hangingPunct="1">
        <a:lnSpc>
          <a:spcPct val="100000"/>
        </a:lnSpc>
        <a:spcBef>
          <a:spcPts val="450"/>
        </a:spcBef>
        <a:buFont typeface="Wingdings" panose="05000000000000000000" pitchFamily="2" charset="2"/>
        <a:buChar char="§"/>
        <a:defRPr sz="1200" kern="1200">
          <a:solidFill>
            <a:schemeClr val="tx1"/>
          </a:solidFill>
          <a:latin typeface="+mn-lt"/>
          <a:ea typeface="+mn-ea"/>
          <a:cs typeface="+mn-cs"/>
        </a:defRPr>
      </a:lvl3pPr>
      <a:lvl4pPr marL="407194" indent="-135731" algn="l" defTabSz="685800" rtl="0" eaLnBrk="1" latinLnBrk="0" hangingPunct="1">
        <a:lnSpc>
          <a:spcPct val="100000"/>
        </a:lnSpc>
        <a:spcBef>
          <a:spcPts val="450"/>
        </a:spcBef>
        <a:buFont typeface="Wingdings" panose="05000000000000000000" pitchFamily="2" charset="2"/>
        <a:buChar char="§"/>
        <a:defRPr sz="1200" kern="1200">
          <a:solidFill>
            <a:schemeClr val="tx1"/>
          </a:solidFill>
          <a:latin typeface="+mn-lt"/>
          <a:ea typeface="+mn-ea"/>
          <a:cs typeface="+mn-cs"/>
        </a:defRPr>
      </a:lvl4pPr>
      <a:lvl5pPr marL="535781" indent="-128588" algn="l" defTabSz="685800" rtl="0" eaLnBrk="1" latinLnBrk="0" hangingPunct="1">
        <a:lnSpc>
          <a:spcPct val="100000"/>
        </a:lnSpc>
        <a:spcBef>
          <a:spcPts val="45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27">
          <p15:clr>
            <a:srgbClr val="A4A3A4"/>
          </p15:clr>
        </p15:guide>
        <p15:guide id="2" orient="horz" pos="2159">
          <p15:clr>
            <a:srgbClr val="A4A3A4"/>
          </p15:clr>
        </p15:guide>
        <p15:guide id="3" pos="725">
          <p15:clr>
            <a:srgbClr val="A4A3A4"/>
          </p15:clr>
        </p15:guide>
        <p15:guide id="4" pos="842">
          <p15:clr>
            <a:srgbClr val="A4A3A4"/>
          </p15:clr>
        </p15:guide>
        <p15:guide id="5" pos="1335">
          <p15:clr>
            <a:srgbClr val="A4A3A4"/>
          </p15:clr>
        </p15:guide>
        <p15:guide id="6" pos="1454">
          <p15:clr>
            <a:srgbClr val="A4A3A4"/>
          </p15:clr>
        </p15:guide>
        <p15:guide id="7" pos="1947">
          <p15:clr>
            <a:srgbClr val="A4A3A4"/>
          </p15:clr>
        </p15:guide>
        <p15:guide id="8" pos="2064">
          <p15:clr>
            <a:srgbClr val="A4A3A4"/>
          </p15:clr>
        </p15:guide>
        <p15:guide id="9" pos="2558">
          <p15:clr>
            <a:srgbClr val="A4A3A4"/>
          </p15:clr>
        </p15:guide>
        <p15:guide id="10" pos="2678">
          <p15:clr>
            <a:srgbClr val="A4A3A4"/>
          </p15:clr>
        </p15:guide>
        <p15:guide id="11" pos="3170">
          <p15:clr>
            <a:srgbClr val="A4A3A4"/>
          </p15:clr>
        </p15:guide>
        <p15:guide id="12" pos="3288">
          <p15:clr>
            <a:srgbClr val="A4A3A4"/>
          </p15:clr>
        </p15:guide>
        <p15:guide id="13" pos="3780">
          <p15:clr>
            <a:srgbClr val="A4A3A4"/>
          </p15:clr>
        </p15:guide>
        <p15:guide id="14" pos="3900">
          <p15:clr>
            <a:srgbClr val="A4A3A4"/>
          </p15:clr>
        </p15:guide>
        <p15:guide id="15" pos="4392">
          <p15:clr>
            <a:srgbClr val="A4A3A4"/>
          </p15:clr>
        </p15:guide>
        <p15:guide id="16" pos="4512">
          <p15:clr>
            <a:srgbClr val="A4A3A4"/>
          </p15:clr>
        </p15:guide>
        <p15:guide id="17" pos="5124">
          <p15:clr>
            <a:srgbClr val="A4A3A4"/>
          </p15:clr>
        </p15:guide>
        <p15:guide id="18" pos="5004">
          <p15:clr>
            <a:srgbClr val="A4A3A4"/>
          </p15:clr>
        </p15:guide>
        <p15:guide id="19" pos="5616">
          <p15:clr>
            <a:srgbClr val="A4A3A4"/>
          </p15:clr>
        </p15:guide>
        <p15:guide id="20" pos="5736">
          <p15:clr>
            <a:srgbClr val="A4A3A4"/>
          </p15:clr>
        </p15:guide>
        <p15:guide id="21" pos="6227">
          <p15:clr>
            <a:srgbClr val="A4A3A4"/>
          </p15:clr>
        </p15:guide>
        <p15:guide id="22" pos="6348">
          <p15:clr>
            <a:srgbClr val="A4A3A4"/>
          </p15:clr>
        </p15:guide>
        <p15:guide id="23" pos="6839">
          <p15:clr>
            <a:srgbClr val="A4A3A4"/>
          </p15:clr>
        </p15:guide>
        <p15:guide id="24" pos="6960">
          <p15:clr>
            <a:srgbClr val="A4A3A4"/>
          </p15:clr>
        </p15:guide>
        <p15:guide id="25" pos="7451">
          <p15:clr>
            <a:srgbClr val="A4A3A4"/>
          </p15:clr>
        </p15:guide>
        <p15:guide id="26" orient="horz" pos="1799">
          <p15:clr>
            <a:srgbClr val="A4A3A4"/>
          </p15:clr>
        </p15:guide>
        <p15:guide id="27" orient="horz" pos="1437">
          <p15:clr>
            <a:srgbClr val="A4A3A4"/>
          </p15:clr>
        </p15:guide>
        <p15:guide id="28" orient="horz" pos="1077">
          <p15:clr>
            <a:srgbClr val="A4A3A4"/>
          </p15:clr>
        </p15:guide>
        <p15:guide id="29" orient="horz" pos="717">
          <p15:clr>
            <a:srgbClr val="A4A3A4"/>
          </p15:clr>
        </p15:guide>
        <p15:guide id="30" orient="horz" pos="2519">
          <p15:clr>
            <a:srgbClr val="A4A3A4"/>
          </p15:clr>
        </p15:guide>
        <p15:guide id="31" orient="horz" pos="2879">
          <p15:clr>
            <a:srgbClr val="A4A3A4"/>
          </p15:clr>
        </p15:guide>
        <p15:guide id="32" orient="horz" pos="3240">
          <p15:clr>
            <a:srgbClr val="A4A3A4"/>
          </p15:clr>
        </p15:guide>
        <p15:guide id="33" orient="horz" pos="3600">
          <p15:clr>
            <a:srgbClr val="A4A3A4"/>
          </p15:clr>
        </p15:guide>
        <p15:guide id="34" orient="horz" pos="385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773879"/>
          </a:xfrm>
          <a:prstGeom prst="rect">
            <a:avLst/>
          </a:prstGeom>
        </p:spPr>
        <p:txBody>
          <a:bodyPr vert="horz" lIns="0" tIns="208800" rIns="0" bIns="0" rtlCol="0" anchor="t">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85750" y="773878"/>
            <a:ext cx="8569324" cy="3026636"/>
          </a:xfrm>
          <a:prstGeom prst="rect">
            <a:avLst/>
          </a:prstGeom>
        </p:spPr>
        <p:txBody>
          <a:bodyPr vert="horz" lIns="0" tIns="21240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grpSp>
        <p:nvGrpSpPr>
          <p:cNvPr id="46" name="Group 45"/>
          <p:cNvGrpSpPr/>
          <p:nvPr/>
        </p:nvGrpSpPr>
        <p:grpSpPr>
          <a:xfrm>
            <a:off x="-1334172" y="-434717"/>
            <a:ext cx="10723183" cy="4939000"/>
            <a:chOff x="-1334173" y="-579623"/>
            <a:chExt cx="10723183" cy="6585333"/>
          </a:xfrm>
        </p:grpSpPr>
        <p:grpSp>
          <p:nvGrpSpPr>
            <p:cNvPr id="47" name="Group 13"/>
            <p:cNvGrpSpPr/>
            <p:nvPr userDrawn="1"/>
          </p:nvGrpSpPr>
          <p:grpSpPr>
            <a:xfrm>
              <a:off x="-1334173" y="1099303"/>
              <a:ext cx="1327930" cy="4906407"/>
              <a:chOff x="-1334173" y="1099303"/>
              <a:chExt cx="1327930" cy="4906407"/>
            </a:xfrm>
          </p:grpSpPr>
          <p:grpSp>
            <p:nvGrpSpPr>
              <p:cNvPr id="55" name="Group 7"/>
              <p:cNvGrpSpPr/>
              <p:nvPr userDrawn="1"/>
            </p:nvGrpSpPr>
            <p:grpSpPr>
              <a:xfrm>
                <a:off x="-1334173" y="4374316"/>
                <a:ext cx="1327930" cy="369332"/>
                <a:chOff x="-1334173" y="4374316"/>
                <a:chExt cx="1327930" cy="369332"/>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374316"/>
                  <a:ext cx="1072330" cy="369332"/>
                </a:xfrm>
                <a:prstGeom prst="rect">
                  <a:avLst/>
                </a:prstGeom>
                <a:solidFill>
                  <a:schemeClr val="bg1"/>
                </a:solidFill>
              </p:spPr>
              <p:txBody>
                <a:bodyPr wrap="square" lIns="0" tIns="0" rIns="0" bIns="0" rtlCol="0" anchor="ctr">
                  <a:spAutoFit/>
                </a:bodyPr>
                <a:lstStyle/>
                <a:p>
                  <a:pPr algn="ctr" fontAlgn="base">
                    <a:spcBef>
                      <a:spcPct val="0"/>
                    </a:spcBef>
                    <a:spcAft>
                      <a:spcPct val="0"/>
                    </a:spcAft>
                  </a:pPr>
                  <a:r>
                    <a:rPr lang="en-AU" sz="900" b="1" dirty="0" smtClean="0">
                      <a:solidFill>
                        <a:prstClr val="black">
                          <a:lumMod val="85000"/>
                          <a:lumOff val="15000"/>
                        </a:prstClr>
                      </a:solidFill>
                      <a:cs typeface="Arial" charset="0"/>
                    </a:rPr>
                    <a:t>3.14</a:t>
                  </a:r>
                  <a:br>
                    <a:rPr lang="en-AU" sz="900" b="1" dirty="0" smtClean="0">
                      <a:solidFill>
                        <a:prstClr val="black">
                          <a:lumMod val="85000"/>
                          <a:lumOff val="15000"/>
                        </a:prstClr>
                      </a:solidFill>
                      <a:cs typeface="Arial" charset="0"/>
                    </a:rPr>
                  </a:br>
                  <a:r>
                    <a:rPr lang="en-AU" sz="900" b="1" dirty="0" smtClean="0">
                      <a:solidFill>
                        <a:prstClr val="black">
                          <a:lumMod val="85000"/>
                          <a:lumOff val="15000"/>
                        </a:prstClr>
                      </a:solidFill>
                      <a:cs typeface="Arial" charset="0"/>
                    </a:rPr>
                    <a:t>X AXIS</a:t>
                  </a:r>
                  <a:endParaRPr lang="en-AU" sz="900" b="1" dirty="0">
                    <a:solidFill>
                      <a:prstClr val="black">
                        <a:lumMod val="85000"/>
                        <a:lumOff val="15000"/>
                      </a:prstClr>
                    </a:solidFill>
                    <a:cs typeface="Arial" charset="0"/>
                  </a:endParaRPr>
                </a:p>
              </p:txBody>
            </p:sp>
          </p:grpSp>
          <p:grpSp>
            <p:nvGrpSpPr>
              <p:cNvPr id="56" name="Group 55"/>
              <p:cNvGrpSpPr/>
              <p:nvPr userDrawn="1"/>
            </p:nvGrpSpPr>
            <p:grpSpPr>
              <a:xfrm>
                <a:off x="-1334173" y="5636378"/>
                <a:ext cx="1327930" cy="369332"/>
                <a:chOff x="-1334173" y="5636378"/>
                <a:chExt cx="1327930" cy="369332"/>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36378"/>
                  <a:ext cx="1072330" cy="369332"/>
                </a:xfrm>
                <a:prstGeom prst="rect">
                  <a:avLst/>
                </a:prstGeom>
                <a:solidFill>
                  <a:schemeClr val="bg1"/>
                </a:solidFill>
              </p:spPr>
              <p:txBody>
                <a:bodyPr wrap="square" lIns="0" tIns="0" rIns="0" bIns="0" rtlCol="0" anchor="ctr">
                  <a:spAutoFit/>
                </a:bodyPr>
                <a:lstStyle/>
                <a:p>
                  <a:pPr algn="ctr" fontAlgn="base">
                    <a:spcBef>
                      <a:spcPct val="0"/>
                    </a:spcBef>
                    <a:spcAft>
                      <a:spcPct val="0"/>
                    </a:spcAft>
                  </a:pPr>
                  <a:r>
                    <a:rPr lang="en-AU" sz="900" b="1" dirty="0" smtClean="0">
                      <a:solidFill>
                        <a:prstClr val="black">
                          <a:lumMod val="85000"/>
                          <a:lumOff val="15000"/>
                        </a:prstClr>
                      </a:solidFill>
                      <a:cs typeface="Arial" charset="0"/>
                    </a:rPr>
                    <a:t>6.65</a:t>
                  </a:r>
                  <a:br>
                    <a:rPr lang="en-AU" sz="900" b="1" dirty="0" smtClean="0">
                      <a:solidFill>
                        <a:prstClr val="black">
                          <a:lumMod val="85000"/>
                          <a:lumOff val="15000"/>
                        </a:prstClr>
                      </a:solidFill>
                      <a:cs typeface="Arial" charset="0"/>
                    </a:rPr>
                  </a:br>
                  <a:r>
                    <a:rPr lang="en-AU" sz="900" b="1" dirty="0" smtClean="0">
                      <a:solidFill>
                        <a:prstClr val="black">
                          <a:lumMod val="85000"/>
                          <a:lumOff val="15000"/>
                        </a:prstClr>
                      </a:solidFill>
                      <a:cs typeface="Arial" charset="0"/>
                    </a:rPr>
                    <a:t>BASE MARGIN</a:t>
                  </a:r>
                  <a:endParaRPr lang="en-AU" sz="900" b="1" dirty="0">
                    <a:solidFill>
                      <a:prstClr val="black">
                        <a:lumMod val="85000"/>
                        <a:lumOff val="15000"/>
                      </a:prstClr>
                    </a:solidFill>
                    <a:cs typeface="Arial" charset="0"/>
                  </a:endParaRPr>
                </a:p>
              </p:txBody>
            </p:sp>
          </p:grpSp>
          <p:grpSp>
            <p:nvGrpSpPr>
              <p:cNvPr id="57" name="Group 5"/>
              <p:cNvGrpSpPr/>
              <p:nvPr userDrawn="1"/>
            </p:nvGrpSpPr>
            <p:grpSpPr>
              <a:xfrm>
                <a:off x="-1334173" y="1099303"/>
                <a:ext cx="1327930" cy="369332"/>
                <a:chOff x="-1334173" y="1099303"/>
                <a:chExt cx="1327930" cy="369332"/>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099303"/>
                  <a:ext cx="1072330" cy="369332"/>
                </a:xfrm>
                <a:prstGeom prst="rect">
                  <a:avLst/>
                </a:prstGeom>
                <a:solidFill>
                  <a:schemeClr val="bg1"/>
                </a:solidFill>
              </p:spPr>
              <p:txBody>
                <a:bodyPr wrap="square" lIns="0" tIns="0" rIns="0" bIns="0" rtlCol="0" anchor="ctr">
                  <a:spAutoFit/>
                </a:bodyPr>
                <a:lstStyle/>
                <a:p>
                  <a:pPr algn="ctr" fontAlgn="base">
                    <a:spcBef>
                      <a:spcPct val="0"/>
                    </a:spcBef>
                    <a:spcAft>
                      <a:spcPct val="0"/>
                    </a:spcAft>
                  </a:pPr>
                  <a:r>
                    <a:rPr lang="en-AU" sz="900" b="1" dirty="0" smtClean="0">
                      <a:solidFill>
                        <a:prstClr val="black">
                          <a:lumMod val="85000"/>
                          <a:lumOff val="15000"/>
                        </a:prstClr>
                      </a:solidFill>
                      <a:cs typeface="Arial" charset="0"/>
                    </a:rPr>
                    <a:t>5.95</a:t>
                  </a:r>
                </a:p>
                <a:p>
                  <a:pPr algn="ctr" fontAlgn="base">
                    <a:spcBef>
                      <a:spcPct val="0"/>
                    </a:spcBef>
                    <a:spcAft>
                      <a:spcPct val="0"/>
                    </a:spcAft>
                  </a:pPr>
                  <a:r>
                    <a:rPr lang="en-AU" sz="900" b="1" dirty="0" smtClean="0">
                      <a:solidFill>
                        <a:prstClr val="black">
                          <a:lumMod val="85000"/>
                          <a:lumOff val="15000"/>
                        </a:prstClr>
                      </a:solidFill>
                      <a:cs typeface="Arial" charset="0"/>
                    </a:rPr>
                    <a:t>TOP MARGIN</a:t>
                  </a:r>
                  <a:endParaRPr lang="en-AU" sz="900" b="1" dirty="0">
                    <a:solidFill>
                      <a:prstClr val="black">
                        <a:lumMod val="85000"/>
                        <a:lumOff val="15000"/>
                      </a:prstClr>
                    </a:solidFill>
                    <a:cs typeface="Arial" charset="0"/>
                  </a:endParaRPr>
                </a:p>
              </p:txBody>
            </p:sp>
          </p:grpSp>
          <p:grpSp>
            <p:nvGrpSpPr>
              <p:cNvPr id="58" name="Group 8"/>
              <p:cNvGrpSpPr/>
              <p:nvPr userDrawn="1"/>
            </p:nvGrpSpPr>
            <p:grpSpPr>
              <a:xfrm>
                <a:off x="-1334173" y="1613653"/>
                <a:ext cx="1327930" cy="369332"/>
                <a:chOff x="-1334173" y="1613653"/>
                <a:chExt cx="1327930" cy="369332"/>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13653"/>
                  <a:ext cx="1072330" cy="369332"/>
                </a:xfrm>
                <a:prstGeom prst="rect">
                  <a:avLst/>
                </a:prstGeom>
                <a:solidFill>
                  <a:schemeClr val="bg1"/>
                </a:solidFill>
              </p:spPr>
              <p:txBody>
                <a:bodyPr wrap="square" lIns="0" tIns="0" rIns="0" bIns="0" rtlCol="0" anchor="ctr">
                  <a:spAutoFit/>
                </a:bodyPr>
                <a:lstStyle/>
                <a:p>
                  <a:pPr algn="ctr" fontAlgn="base">
                    <a:spcBef>
                      <a:spcPct val="0"/>
                    </a:spcBef>
                    <a:spcAft>
                      <a:spcPct val="0"/>
                    </a:spcAft>
                  </a:pPr>
                  <a:r>
                    <a:rPr lang="en-AU" sz="900" b="1" dirty="0" smtClean="0">
                      <a:solidFill>
                        <a:prstClr val="black">
                          <a:lumMod val="85000"/>
                          <a:lumOff val="15000"/>
                        </a:prstClr>
                      </a:solidFill>
                      <a:cs typeface="Arial" charset="0"/>
                    </a:rPr>
                    <a:t>4.52</a:t>
                  </a:r>
                  <a:br>
                    <a:rPr lang="en-AU" sz="900" b="1" dirty="0" smtClean="0">
                      <a:solidFill>
                        <a:prstClr val="black">
                          <a:lumMod val="85000"/>
                          <a:lumOff val="15000"/>
                        </a:prstClr>
                      </a:solidFill>
                      <a:cs typeface="Arial" charset="0"/>
                    </a:rPr>
                  </a:br>
                  <a:r>
                    <a:rPr lang="en-AU" sz="900" b="1" dirty="0" smtClean="0">
                      <a:solidFill>
                        <a:prstClr val="black">
                          <a:lumMod val="85000"/>
                          <a:lumOff val="15000"/>
                        </a:prstClr>
                      </a:solidFill>
                      <a:cs typeface="Arial" charset="0"/>
                    </a:rPr>
                    <a:t>CHART TOP</a:t>
                  </a:r>
                  <a:endParaRPr lang="en-AU" sz="900" b="1" dirty="0">
                    <a:solidFill>
                      <a:prstClr val="black">
                        <a:lumMod val="85000"/>
                        <a:lumOff val="15000"/>
                      </a:prstClr>
                    </a:solidFill>
                    <a:cs typeface="Arial" charset="0"/>
                  </a:endParaRPr>
                </a:p>
              </p:txBody>
            </p:sp>
          </p:grpSp>
        </p:grpSp>
        <p:grpSp>
          <p:nvGrpSpPr>
            <p:cNvPr id="48" name="Group 6"/>
            <p:cNvGrpSpPr/>
            <p:nvPr userDrawn="1"/>
          </p:nvGrpSpPr>
          <p:grpSpPr>
            <a:xfrm>
              <a:off x="-253905" y="-579623"/>
              <a:ext cx="9642915" cy="579623"/>
              <a:chOff x="-253905" y="-579623"/>
              <a:chExt cx="9642915" cy="579623"/>
            </a:xfrm>
          </p:grpSpPr>
          <p:grpSp>
            <p:nvGrpSpPr>
              <p:cNvPr id="49" name="Group 48"/>
              <p:cNvGrpSpPr/>
              <p:nvPr userDrawn="1"/>
            </p:nvGrpSpPr>
            <p:grpSpPr>
              <a:xfrm>
                <a:off x="-253905" y="-579623"/>
                <a:ext cx="1072330" cy="579623"/>
                <a:chOff x="-250415" y="-579623"/>
                <a:chExt cx="1072330" cy="579623"/>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79623"/>
                  <a:ext cx="1072330" cy="369332"/>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fontAlgn="base">
                    <a:spcBef>
                      <a:spcPct val="0"/>
                    </a:spcBef>
                    <a:spcAft>
                      <a:spcPct val="0"/>
                    </a:spcAft>
                  </a:pPr>
                  <a:r>
                    <a:rPr lang="en-AU" b="1" dirty="0" smtClean="0">
                      <a:solidFill>
                        <a:prstClr val="black">
                          <a:lumMod val="85000"/>
                          <a:lumOff val="15000"/>
                        </a:prstClr>
                      </a:solidFill>
                      <a:cs typeface="Arial" charset="0"/>
                    </a:rPr>
                    <a:t>11.90</a:t>
                  </a:r>
                  <a:br>
                    <a:rPr lang="en-AU" b="1" dirty="0" smtClean="0">
                      <a:solidFill>
                        <a:prstClr val="black">
                          <a:lumMod val="85000"/>
                          <a:lumOff val="15000"/>
                        </a:prstClr>
                      </a:solidFill>
                      <a:cs typeface="Arial" charset="0"/>
                    </a:rPr>
                  </a:br>
                  <a:r>
                    <a:rPr lang="en-AU" b="1" dirty="0" smtClean="0">
                      <a:solidFill>
                        <a:prstClr val="black">
                          <a:lumMod val="85000"/>
                          <a:lumOff val="15000"/>
                        </a:prstClr>
                      </a:solidFill>
                      <a:cs typeface="Arial" charset="0"/>
                    </a:rPr>
                    <a:t>LEFT MARGIN</a:t>
                  </a:r>
                  <a:endParaRPr lang="en-AU" b="1" dirty="0">
                    <a:solidFill>
                      <a:prstClr val="black">
                        <a:lumMod val="85000"/>
                        <a:lumOff val="15000"/>
                      </a:prstClr>
                    </a:solidFill>
                    <a:cs typeface="Arial" charset="0"/>
                  </a:endParaRPr>
                </a:p>
              </p:txBody>
            </p:sp>
          </p:grpSp>
          <p:grpSp>
            <p:nvGrpSpPr>
              <p:cNvPr id="50" name="Group 2"/>
              <p:cNvGrpSpPr/>
              <p:nvPr userDrawn="1"/>
            </p:nvGrpSpPr>
            <p:grpSpPr>
              <a:xfrm>
                <a:off x="8316680" y="-579623"/>
                <a:ext cx="1072330" cy="575166"/>
                <a:chOff x="7804969" y="-579623"/>
                <a:chExt cx="1072330" cy="575166"/>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79623"/>
                  <a:ext cx="1072330" cy="369332"/>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fontAlgn="base">
                    <a:spcBef>
                      <a:spcPct val="0"/>
                    </a:spcBef>
                    <a:spcAft>
                      <a:spcPct val="0"/>
                    </a:spcAft>
                  </a:pPr>
                  <a:r>
                    <a:rPr lang="en-AU" b="1" dirty="0" smtClean="0">
                      <a:solidFill>
                        <a:prstClr val="black">
                          <a:lumMod val="85000"/>
                          <a:lumOff val="15000"/>
                        </a:prstClr>
                      </a:solidFill>
                      <a:cs typeface="Arial" charset="0"/>
                    </a:rPr>
                    <a:t>11.90</a:t>
                  </a:r>
                </a:p>
                <a:p>
                  <a:pPr fontAlgn="base">
                    <a:spcBef>
                      <a:spcPct val="0"/>
                    </a:spcBef>
                    <a:spcAft>
                      <a:spcPct val="0"/>
                    </a:spcAft>
                  </a:pPr>
                  <a:r>
                    <a:rPr lang="en-AU" b="1" dirty="0" smtClean="0">
                      <a:solidFill>
                        <a:prstClr val="black">
                          <a:lumMod val="85000"/>
                          <a:lumOff val="15000"/>
                        </a:prstClr>
                      </a:solidFill>
                      <a:cs typeface="Arial" charset="0"/>
                    </a:rPr>
                    <a:t>RIGHT MARGIN</a:t>
                  </a:r>
                  <a:endParaRPr lang="en-AU" b="1" dirty="0">
                    <a:solidFill>
                      <a:prstClr val="black">
                        <a:lumMod val="85000"/>
                        <a:lumOff val="15000"/>
                      </a:prstClr>
                    </a:solidFill>
                    <a:cs typeface="Arial" charset="0"/>
                  </a:endParaRPr>
                </a:p>
              </p:txBody>
            </p:sp>
          </p:grpSp>
        </p:grpSp>
      </p:grpSp>
      <p:sp>
        <p:nvSpPr>
          <p:cNvPr id="190" name="TextBox 189"/>
          <p:cNvSpPr txBox="1"/>
          <p:nvPr userDrawn="1">
            <p:custDataLst>
              <p:tags r:id="rId18"/>
            </p:custDataLst>
          </p:nvPr>
        </p:nvSpPr>
        <p:spPr>
          <a:xfrm>
            <a:off x="1290881" y="0"/>
            <a:ext cx="3028725" cy="192360"/>
          </a:xfrm>
          <a:prstGeom prst="rect">
            <a:avLst/>
          </a:prstGeom>
          <a:noFill/>
        </p:spPr>
        <p:txBody>
          <a:bodyPr vert="horz" lIns="0" tIns="0" rIns="0" bIns="0" rtlCol="0">
            <a:spAutoFit/>
          </a:bodyPr>
          <a:lstStyle/>
          <a:p>
            <a:pPr fontAlgn="base">
              <a:spcBef>
                <a:spcPct val="0"/>
              </a:spcBef>
              <a:spcAft>
                <a:spcPct val="0"/>
              </a:spcAft>
            </a:pPr>
            <a:endParaRPr lang="en-GB" sz="1250">
              <a:solidFill>
                <a:srgbClr val="232323"/>
              </a:solidFill>
              <a:cs typeface="Arial" charset="0"/>
            </a:endParaRPr>
          </a:p>
        </p:txBody>
      </p:sp>
      <p:sp>
        <p:nvSpPr>
          <p:cNvPr id="192" name="TextBox 191"/>
          <p:cNvSpPr txBox="1"/>
          <p:nvPr userDrawn="1">
            <p:custDataLst>
              <p:tags r:id="rId19"/>
            </p:custDataLst>
          </p:nvPr>
        </p:nvSpPr>
        <p:spPr>
          <a:xfrm>
            <a:off x="4686150" y="4865009"/>
            <a:ext cx="1905000" cy="115416"/>
          </a:xfrm>
          <a:prstGeom prst="rect">
            <a:avLst/>
          </a:prstGeom>
          <a:noFill/>
        </p:spPr>
        <p:txBody>
          <a:bodyPr vert="horz" lIns="0" tIns="0" rIns="0" bIns="0" rtlCol="0">
            <a:spAutoFit/>
          </a:bodyPr>
          <a:lstStyle/>
          <a:p>
            <a:pPr algn="r" fontAlgn="base">
              <a:spcBef>
                <a:spcPct val="0"/>
              </a:spcBef>
              <a:spcAft>
                <a:spcPct val="0"/>
              </a:spcAft>
            </a:pPr>
            <a:endParaRPr lang="en-GB" sz="750">
              <a:solidFill>
                <a:srgbClr val="232323"/>
              </a:solidFill>
              <a:cs typeface="Arial" charset="0"/>
            </a:endParaRPr>
          </a:p>
        </p:txBody>
      </p:sp>
      <p:cxnSp>
        <p:nvCxnSpPr>
          <p:cNvPr id="33" name="Straight Connector 89"/>
          <p:cNvCxnSpPr/>
          <p:nvPr userDrawn="1"/>
        </p:nvCxnSpPr>
        <p:spPr>
          <a:xfrm>
            <a:off x="0" y="4591362"/>
            <a:ext cx="91440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pic>
        <p:nvPicPr>
          <p:cNvPr id="34" name="Picture 95" descr="logo-03.png"/>
          <p:cNvPicPr>
            <a:picLocks noChangeAspect="1"/>
          </p:cNvPicPr>
          <p:nvPr userDrawn="1"/>
        </p:nvPicPr>
        <p:blipFill>
          <a:blip r:embed="rId20" cstate="screen">
            <a:alphaModFix/>
            <a:extLst>
              <a:ext uri="{28A0092B-C50C-407E-A947-70E740481C1C}">
                <a14:useLocalDpi xmlns:a14="http://schemas.microsoft.com/office/drawing/2010/main" xmlns=""/>
              </a:ext>
            </a:extLst>
          </a:blip>
          <a:stretch>
            <a:fillRect/>
          </a:stretch>
        </p:blipFill>
        <p:spPr>
          <a:xfrm>
            <a:off x="223330" y="4750594"/>
            <a:ext cx="3247061" cy="243323"/>
          </a:xfrm>
          <a:prstGeom prst="rect">
            <a:avLst/>
          </a:prstGeom>
        </p:spPr>
      </p:pic>
      <p:sp>
        <p:nvSpPr>
          <p:cNvPr id="31" name="Slide Number Placeholder 2"/>
          <p:cNvSpPr>
            <a:spLocks noGrp="1"/>
          </p:cNvSpPr>
          <p:nvPr>
            <p:ph type="sldNum" sz="quarter" idx="4"/>
          </p:nvPr>
        </p:nvSpPr>
        <p:spPr>
          <a:xfrm>
            <a:off x="8244408" y="4800376"/>
            <a:ext cx="727472" cy="147638"/>
          </a:xfrm>
          <a:prstGeom prst="rect">
            <a:avLst/>
          </a:prstGeom>
        </p:spPr>
        <p:txBody>
          <a:bodyPr/>
          <a:lstStyle>
            <a:lvl1pPr algn="r">
              <a:defRPr sz="800">
                <a:solidFill>
                  <a:schemeClr val="tx1">
                    <a:lumMod val="50000"/>
                    <a:lumOff val="50000"/>
                  </a:schemeClr>
                </a:solidFill>
                <a:latin typeface="Arial" panose="020B0604020202020204" pitchFamily="34" charset="0"/>
                <a:cs typeface="Arial" panose="020B0604020202020204" pitchFamily="34" charset="0"/>
              </a:defRPr>
            </a:lvl1pPr>
          </a:lstStyle>
          <a:p>
            <a:fld id="{9784CBA3-D598-4B1F-BAA3-EE14B5154290}" type="slidenum">
              <a:rPr lang="en-AU" smtClean="0"/>
              <a:pPr/>
              <a:t>‹Nº›</a:t>
            </a:fld>
            <a:endParaRPr lang="en-AU" dirty="0"/>
          </a:p>
        </p:txBody>
      </p:sp>
    </p:spTree>
    <p:extLst>
      <p:ext uri="{BB962C8B-B14F-4D97-AF65-F5344CB8AC3E}">
        <p14:creationId xmlns:p14="http://schemas.microsoft.com/office/powerpoint/2010/main" xmlns="" val="659982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t="9768" b="5946"/>
          <a:stretch/>
        </p:blipFill>
        <p:spPr>
          <a:xfrm>
            <a:off x="282" y="5585"/>
            <a:ext cx="9143717" cy="5137916"/>
          </a:xfrm>
          <a:prstGeom prst="rect">
            <a:avLst/>
          </a:prstGeom>
        </p:spPr>
      </p:pic>
      <p:sp>
        <p:nvSpPr>
          <p:cNvPr id="10" name="9 Rectángulo"/>
          <p:cNvSpPr/>
          <p:nvPr/>
        </p:nvSpPr>
        <p:spPr>
          <a:xfrm flipV="1">
            <a:off x="0" y="-3940"/>
            <a:ext cx="9143999" cy="5137915"/>
          </a:xfrm>
          <a:prstGeom prst="rect">
            <a:avLst/>
          </a:prstGeom>
          <a:gradFill flip="none" rotWithShape="1">
            <a:gsLst>
              <a:gs pos="0">
                <a:schemeClr val="bg1">
                  <a:lumMod val="95000"/>
                  <a:alpha val="67000"/>
                </a:schemeClr>
              </a:gs>
              <a:gs pos="100000">
                <a:schemeClr val="tx1">
                  <a:lumMod val="50000"/>
                  <a:lumOff val="50000"/>
                  <a:alpha val="23000"/>
                </a:schemeClr>
              </a:gs>
            </a:gsLst>
            <a:lin ang="2700000" scaled="1"/>
            <a:tileRect/>
          </a:gradFill>
        </p:spPr>
        <p:txBody>
          <a:bodyPr rtlCol="0" anchor="ctr"/>
          <a:lstStyle/>
          <a:p>
            <a:pPr algn="ctr"/>
            <a:endParaRPr lang="es-AR"/>
          </a:p>
        </p:txBody>
      </p:sp>
      <p:sp>
        <p:nvSpPr>
          <p:cNvPr id="5" name="Title 3"/>
          <p:cNvSpPr txBox="1">
            <a:spLocks/>
          </p:cNvSpPr>
          <p:nvPr/>
        </p:nvSpPr>
        <p:spPr>
          <a:xfrm>
            <a:off x="423196" y="2411197"/>
            <a:ext cx="5222229" cy="773879"/>
          </a:xfrm>
          <a:prstGeom prst="rect">
            <a:avLst/>
          </a:prstGeom>
        </p:spPr>
        <p:txBody>
          <a:bodyPr vert="horz" lIns="0" tIns="208800" rIns="0" bIns="0" rtlCol="0" anchor="t">
            <a:noAutofit/>
          </a:bodyPr>
          <a:lstStyle>
            <a:lvl1pPr algn="l" defTabSz="914400" rtl="0" eaLnBrk="1" latinLnBrk="0" hangingPunct="1">
              <a:spcBef>
                <a:spcPct val="0"/>
              </a:spcBef>
              <a:buNone/>
              <a:defRPr sz="2400" kern="1200">
                <a:solidFill>
                  <a:srgbClr val="333333"/>
                </a:solidFill>
                <a:latin typeface="+mj-lt"/>
                <a:ea typeface="+mj-ea"/>
                <a:cs typeface="+mj-cs"/>
              </a:defRPr>
            </a:lvl1pPr>
          </a:lstStyle>
          <a:p>
            <a:r>
              <a:rPr lang="es-AR" sz="1800" b="1" dirty="0" smtClean="0">
                <a:solidFill>
                  <a:schemeClr val="bg1"/>
                </a:solidFill>
                <a:latin typeface="Arial" panose="020B0604020202020204" pitchFamily="34" charset="0"/>
                <a:cs typeface="Arial" panose="020B0604020202020204" pitchFamily="34" charset="0"/>
              </a:rPr>
              <a:t>Reporte </a:t>
            </a:r>
            <a:r>
              <a:rPr lang="es-AR" sz="1800" dirty="0" smtClean="0">
                <a:solidFill>
                  <a:schemeClr val="bg1"/>
                </a:solidFill>
                <a:latin typeface="Arial" panose="020B0604020202020204" pitchFamily="34" charset="0"/>
                <a:cs typeface="Arial" panose="020B0604020202020204" pitchFamily="34" charset="0"/>
              </a:rPr>
              <a:t>|</a:t>
            </a:r>
            <a:r>
              <a:rPr lang="es-AR" sz="1800" dirty="0" smtClean="0">
                <a:solidFill>
                  <a:schemeClr val="tx1"/>
                </a:solidFill>
                <a:latin typeface="Arial" panose="020B0604020202020204" pitchFamily="34" charset="0"/>
                <a:cs typeface="Arial" panose="020B0604020202020204" pitchFamily="34" charset="0"/>
              </a:rPr>
              <a:t> </a:t>
            </a:r>
            <a:r>
              <a:rPr lang="es-AR" sz="1800" dirty="0" smtClean="0">
                <a:solidFill>
                  <a:srgbClr val="E60D7F"/>
                </a:solidFill>
                <a:latin typeface="Arial" panose="020B0604020202020204" pitchFamily="34" charset="0"/>
                <a:cs typeface="Arial" panose="020B0604020202020204" pitchFamily="34" charset="0"/>
              </a:rPr>
              <a:t>Exploratorio sobre trabajo adolescente. </a:t>
            </a:r>
          </a:p>
          <a:p>
            <a:r>
              <a:rPr lang="es-AR" sz="1800" dirty="0" smtClean="0">
                <a:solidFill>
                  <a:srgbClr val="E60D7F"/>
                </a:solidFill>
                <a:latin typeface="Arial" panose="020B0604020202020204" pitchFamily="34" charset="0"/>
                <a:cs typeface="Arial" panose="020B0604020202020204" pitchFamily="34" charset="0"/>
              </a:rPr>
              <a:t/>
            </a:r>
            <a:br>
              <a:rPr lang="es-AR" sz="1800" dirty="0" smtClean="0">
                <a:solidFill>
                  <a:srgbClr val="E60D7F"/>
                </a:solidFill>
                <a:latin typeface="Arial" panose="020B0604020202020204" pitchFamily="34" charset="0"/>
                <a:cs typeface="Arial" panose="020B0604020202020204" pitchFamily="34" charset="0"/>
              </a:rPr>
            </a:br>
            <a:endParaRPr lang="en-AU" sz="1200" dirty="0">
              <a:solidFill>
                <a:srgbClr val="E60D7F"/>
              </a:solidFill>
              <a:latin typeface="Arial" panose="020B0604020202020204" pitchFamily="34" charset="0"/>
              <a:cs typeface="Arial" panose="020B0604020202020204" pitchFamily="34" charset="0"/>
            </a:endParaRPr>
          </a:p>
        </p:txBody>
      </p:sp>
      <p:sp>
        <p:nvSpPr>
          <p:cNvPr id="6" name="5 Rectángulo"/>
          <p:cNvSpPr/>
          <p:nvPr/>
        </p:nvSpPr>
        <p:spPr>
          <a:xfrm>
            <a:off x="332791" y="3419309"/>
            <a:ext cx="1335622" cy="338554"/>
          </a:xfrm>
          <a:prstGeom prst="rect">
            <a:avLst/>
          </a:prstGeom>
        </p:spPr>
        <p:txBody>
          <a:bodyPr wrap="none">
            <a:spAutoFit/>
          </a:bodyPr>
          <a:lstStyle/>
          <a:p>
            <a:r>
              <a:rPr lang="es-AR" sz="1600" dirty="0" smtClean="0">
                <a:solidFill>
                  <a:schemeClr val="bg1"/>
                </a:solidFill>
                <a:latin typeface="Arial" panose="020B0604020202020204" pitchFamily="34" charset="0"/>
                <a:cs typeface="Arial" panose="020B0604020202020204" pitchFamily="34" charset="0"/>
              </a:rPr>
              <a:t>Agosto 2017</a:t>
            </a:r>
            <a:endParaRPr lang="en-AU" sz="1600" dirty="0">
              <a:solidFill>
                <a:schemeClr val="bg1"/>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7200" y="457201"/>
            <a:ext cx="2567641" cy="493777"/>
          </a:xfrm>
          <a:prstGeom prst="rect">
            <a:avLst/>
          </a:prstGeom>
        </p:spPr>
      </p:pic>
      <p:pic>
        <p:nvPicPr>
          <p:cNvPr id="9" name="Picture 3"/>
          <p:cNvPicPr>
            <a:picLocks noChangeAspect="1"/>
          </p:cNvPicPr>
          <p:nvPr/>
        </p:nvPicPr>
        <p:blipFill>
          <a:blip r:embed="rId5" cstate="print">
            <a:clrChange>
              <a:clrFrom>
                <a:srgbClr val="FFFFFF"/>
              </a:clrFrom>
              <a:clrTo>
                <a:srgbClr val="FFFFFF">
                  <a:alpha val="0"/>
                </a:srgbClr>
              </a:clrTo>
            </a:clrChange>
          </a:blip>
          <a:stretch>
            <a:fillRect/>
          </a:stretch>
        </p:blipFill>
        <p:spPr>
          <a:xfrm>
            <a:off x="6876256" y="367618"/>
            <a:ext cx="1952241" cy="525820"/>
          </a:xfrm>
          <a:prstGeom prst="rect">
            <a:avLst/>
          </a:prstGeom>
        </p:spPr>
      </p:pic>
      <p:pic>
        <p:nvPicPr>
          <p:cNvPr id="11" name="Imagen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60363" y="4731990"/>
            <a:ext cx="1234000" cy="150590"/>
          </a:xfrm>
          <a:prstGeom prst="rect">
            <a:avLst/>
          </a:prstGeom>
        </p:spPr>
      </p:pic>
    </p:spTree>
    <p:extLst>
      <p:ext uri="{BB962C8B-B14F-4D97-AF65-F5344CB8AC3E}">
        <p14:creationId xmlns:p14="http://schemas.microsoft.com/office/powerpoint/2010/main" xmlns="" val="4681759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20"/>
          </p:nvPr>
        </p:nvSpPr>
        <p:spPr/>
        <p:txBody>
          <a:bodyPr/>
          <a:lstStyle/>
          <a:p>
            <a:r>
              <a:rPr lang="es-AR" dirty="0" smtClean="0">
                <a:solidFill>
                  <a:schemeClr val="tx1">
                    <a:lumMod val="50000"/>
                    <a:lumOff val="50000"/>
                  </a:schemeClr>
                </a:solidFill>
                <a:latin typeface="Arial" panose="020B0604020202020204" pitchFamily="34" charset="0"/>
                <a:cs typeface="Arial" panose="020B0604020202020204" pitchFamily="34" charset="0"/>
              </a:rPr>
              <a:t>3</a:t>
            </a:r>
            <a:endParaRPr lang="es-AR"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3 Título"/>
          <p:cNvSpPr>
            <a:spLocks noGrp="1"/>
          </p:cNvSpPr>
          <p:nvPr>
            <p:ph type="title"/>
          </p:nvPr>
        </p:nvSpPr>
        <p:spPr>
          <a:xfrm>
            <a:off x="301515" y="2427734"/>
            <a:ext cx="4287601" cy="575100"/>
          </a:xfrm>
        </p:spPr>
        <p:txBody>
          <a:bodyPr/>
          <a:lstStyle/>
          <a:p>
            <a:r>
              <a:rPr lang="es-AR" dirty="0" smtClean="0">
                <a:solidFill>
                  <a:schemeClr val="tx1">
                    <a:lumMod val="50000"/>
                    <a:lumOff val="50000"/>
                  </a:schemeClr>
                </a:solidFill>
                <a:latin typeface="Arial" panose="020B0604020202020204" pitchFamily="34" charset="0"/>
                <a:cs typeface="Arial" panose="020B0604020202020204" pitchFamily="34" charset="0"/>
              </a:rPr>
              <a:t>Análisis de Resultados </a:t>
            </a:r>
            <a:endParaRPr lang="es-AR"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26" name="Picture 2" descr="T:\CLIENT SERVICE\CUALITATIVO\templates 2017\Kantar TNS_icons_PNG\Icon_directi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2031869"/>
            <a:ext cx="1512575" cy="15718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5385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20"/>
          </p:nvPr>
        </p:nvSpPr>
        <p:spPr>
          <a:xfrm>
            <a:off x="285749" y="1366068"/>
            <a:ext cx="1134259" cy="956072"/>
          </a:xfrm>
        </p:spPr>
        <p:txBody>
          <a:bodyPr/>
          <a:lstStyle/>
          <a:p>
            <a:r>
              <a:rPr lang="es-AR" dirty="0" smtClean="0">
                <a:solidFill>
                  <a:schemeClr val="tx1">
                    <a:lumMod val="50000"/>
                    <a:lumOff val="50000"/>
                  </a:schemeClr>
                </a:solidFill>
                <a:latin typeface="Arial" panose="020B0604020202020204" pitchFamily="34" charset="0"/>
                <a:cs typeface="Arial" panose="020B0604020202020204" pitchFamily="34" charset="0"/>
              </a:rPr>
              <a:t>3.1</a:t>
            </a:r>
            <a:endParaRPr lang="es-AR"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3 Título"/>
          <p:cNvSpPr>
            <a:spLocks noGrp="1"/>
          </p:cNvSpPr>
          <p:nvPr>
            <p:ph type="title"/>
          </p:nvPr>
        </p:nvSpPr>
        <p:spPr>
          <a:xfrm>
            <a:off x="301515" y="2427734"/>
            <a:ext cx="6067012" cy="575100"/>
          </a:xfrm>
        </p:spPr>
        <p:txBody>
          <a:bodyPr/>
          <a:lstStyle/>
          <a:p>
            <a:r>
              <a:rPr lang="es-MX" dirty="0" smtClean="0">
                <a:solidFill>
                  <a:schemeClr val="tx1">
                    <a:lumMod val="50000"/>
                    <a:lumOff val="50000"/>
                  </a:schemeClr>
                </a:solidFill>
                <a:latin typeface="Arial" panose="020B0604020202020204" pitchFamily="34" charset="0"/>
                <a:cs typeface="Arial" panose="020B0604020202020204" pitchFamily="34" charset="0"/>
              </a:rPr>
              <a:t>Territorio </a:t>
            </a:r>
            <a:r>
              <a:rPr lang="es-MX" dirty="0">
                <a:solidFill>
                  <a:schemeClr val="tx1">
                    <a:lumMod val="50000"/>
                    <a:lumOff val="50000"/>
                  </a:schemeClr>
                </a:solidFill>
                <a:latin typeface="Arial" panose="020B0604020202020204" pitchFamily="34" charset="0"/>
                <a:cs typeface="Arial" panose="020B0604020202020204" pitchFamily="34" charset="0"/>
              </a:rPr>
              <a:t>y trabajo: </a:t>
            </a:r>
            <a:r>
              <a:rPr lang="es-MX" dirty="0" smtClean="0">
                <a:solidFill>
                  <a:schemeClr val="tx1">
                    <a:lumMod val="50000"/>
                    <a:lumOff val="50000"/>
                  </a:schemeClr>
                </a:solidFill>
                <a:latin typeface="Arial" panose="020B0604020202020204" pitchFamily="34" charset="0"/>
                <a:cs typeface="Arial" panose="020B0604020202020204" pitchFamily="34" charset="0"/>
              </a:rPr>
              <a:t/>
            </a:r>
            <a:br>
              <a:rPr lang="es-MX" dirty="0" smtClean="0">
                <a:solidFill>
                  <a:schemeClr val="tx1">
                    <a:lumMod val="50000"/>
                    <a:lumOff val="50000"/>
                  </a:schemeClr>
                </a:solidFill>
                <a:latin typeface="Arial" panose="020B0604020202020204" pitchFamily="34" charset="0"/>
                <a:cs typeface="Arial" panose="020B0604020202020204" pitchFamily="34" charset="0"/>
              </a:rPr>
            </a:br>
            <a:r>
              <a:rPr lang="es-MX" dirty="0" smtClean="0">
                <a:solidFill>
                  <a:schemeClr val="tx1">
                    <a:lumMod val="50000"/>
                    <a:lumOff val="50000"/>
                  </a:schemeClr>
                </a:solidFill>
                <a:latin typeface="Arial" panose="020B0604020202020204" pitchFamily="34" charset="0"/>
                <a:cs typeface="Arial" panose="020B0604020202020204" pitchFamily="34" charset="0"/>
              </a:rPr>
              <a:t>algunos escenarios</a:t>
            </a:r>
            <a:endParaRPr lang="es-AR"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22517" y="1483677"/>
            <a:ext cx="3947640" cy="2448000"/>
          </a:xfrm>
          <a:prstGeom prst="rect">
            <a:avLst/>
          </a:prstGeom>
        </p:spPr>
      </p:pic>
    </p:spTree>
    <p:extLst>
      <p:ext uri="{BB962C8B-B14F-4D97-AF65-F5344CB8AC3E}">
        <p14:creationId xmlns:p14="http://schemas.microsoft.com/office/powerpoint/2010/main" xmlns="" val="3168222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142685" y="4795706"/>
            <a:ext cx="727472" cy="147638"/>
          </a:xfrm>
        </p:spPr>
        <p:txBody>
          <a:bodyPr/>
          <a:lstStyle/>
          <a:p>
            <a:fld id="{4034BEE3-566C-4068-A777-C3A4762E861B}" type="slidenum">
              <a:rPr lang="en-GB" smtClean="0">
                <a:solidFill>
                  <a:srgbClr val="717171"/>
                </a:solidFill>
              </a:rPr>
              <a:pPr/>
              <a:t>12</a:t>
            </a:fld>
            <a:endParaRPr lang="en-GB" dirty="0">
              <a:solidFill>
                <a:srgbClr val="717171"/>
              </a:solidFill>
            </a:endParaRPr>
          </a:p>
        </p:txBody>
      </p:sp>
      <p:sp>
        <p:nvSpPr>
          <p:cNvPr id="6" name="TextBox 5"/>
          <p:cNvSpPr txBox="1"/>
          <p:nvPr/>
        </p:nvSpPr>
        <p:spPr>
          <a:xfrm>
            <a:off x="453548" y="1766197"/>
            <a:ext cx="3780702" cy="1384995"/>
          </a:xfrm>
          <a:prstGeom prst="rect">
            <a:avLst/>
          </a:prstGeom>
          <a:noFill/>
        </p:spPr>
        <p:txBody>
          <a:bodyPr wrap="square" lIns="0" tIns="0" rIns="0" bIns="0" rtlCol="0">
            <a:spAutoFit/>
          </a:bodyPr>
          <a:lstStyle/>
          <a:p>
            <a:r>
              <a:rPr lang="es-AR" dirty="0" smtClean="0"/>
              <a:t>Cada escenario presenta diferentes imaginarios, aspiraciones, dificultades y </a:t>
            </a:r>
            <a:r>
              <a:rPr lang="es-AR" b="1" dirty="0" smtClean="0"/>
              <a:t>distintas </a:t>
            </a:r>
            <a:r>
              <a:rPr lang="es-AR" b="1" dirty="0"/>
              <a:t>m</a:t>
            </a:r>
            <a:r>
              <a:rPr lang="es-AR" b="1" dirty="0" smtClean="0"/>
              <a:t>odalidades </a:t>
            </a:r>
            <a:r>
              <a:rPr lang="es-AR" b="1" dirty="0"/>
              <a:t>de inscripción en el mundo </a:t>
            </a:r>
            <a:r>
              <a:rPr lang="es-AR" b="1" dirty="0" smtClean="0"/>
              <a:t>laboral.</a:t>
            </a:r>
          </a:p>
        </p:txBody>
      </p:sp>
      <p:sp>
        <p:nvSpPr>
          <p:cNvPr id="7" name="6 Rectángulo"/>
          <p:cNvSpPr/>
          <p:nvPr/>
        </p:nvSpPr>
        <p:spPr>
          <a:xfrm>
            <a:off x="344435" y="283348"/>
            <a:ext cx="8635531" cy="707886"/>
          </a:xfrm>
          <a:prstGeom prst="rect">
            <a:avLst/>
          </a:prstGeom>
        </p:spPr>
        <p:txBody>
          <a:bodyPr wrap="square">
            <a:spAutoFit/>
          </a:bodyPr>
          <a:lstStyle/>
          <a:p>
            <a:r>
              <a:rPr lang="es-AR" sz="2000" dirty="0">
                <a:solidFill>
                  <a:srgbClr val="00B0F0"/>
                </a:solidFill>
              </a:rPr>
              <a:t>El trabajo adolescente se vive, se narra y se experimenta de manera muy diferente según el nivel socioeconómico de pertenencia.</a:t>
            </a:r>
          </a:p>
        </p:txBody>
      </p:sp>
      <p:grpSp>
        <p:nvGrpSpPr>
          <p:cNvPr id="8" name="7 Grupo"/>
          <p:cNvGrpSpPr/>
          <p:nvPr/>
        </p:nvGrpSpPr>
        <p:grpSpPr>
          <a:xfrm>
            <a:off x="4464946" y="1787500"/>
            <a:ext cx="2160240" cy="2160240"/>
            <a:chOff x="4464946" y="1787500"/>
            <a:chExt cx="2160240" cy="2160240"/>
          </a:xfrm>
          <a:solidFill>
            <a:schemeClr val="tx1">
              <a:lumMod val="60000"/>
              <a:lumOff val="40000"/>
            </a:schemeClr>
          </a:solidFill>
        </p:grpSpPr>
        <p:sp>
          <p:nvSpPr>
            <p:cNvPr id="9" name="8 Rectángulo"/>
            <p:cNvSpPr/>
            <p:nvPr/>
          </p:nvSpPr>
          <p:spPr bwMode="ltGray">
            <a:xfrm>
              <a:off x="4464946" y="1787500"/>
              <a:ext cx="2160240" cy="216024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s-AR" sz="1600" b="0" dirty="0" err="1" smtClean="0">
                <a:latin typeface="Arial" panose="020B0604020202020204" pitchFamily="34" charset="0"/>
                <a:cs typeface="Arial" panose="020B0604020202020204" pitchFamily="34" charset="0"/>
              </a:endParaRPr>
            </a:p>
          </p:txBody>
        </p:sp>
        <p:sp>
          <p:nvSpPr>
            <p:cNvPr id="10" name="9 Rectángulo"/>
            <p:cNvSpPr/>
            <p:nvPr/>
          </p:nvSpPr>
          <p:spPr>
            <a:xfrm>
              <a:off x="4669138" y="1882735"/>
              <a:ext cx="1751856" cy="1892826"/>
            </a:xfrm>
            <a:prstGeom prst="rect">
              <a:avLst/>
            </a:prstGeom>
            <a:grpFill/>
          </p:spPr>
          <p:txBody>
            <a:bodyPr wrap="square">
              <a:spAutoFit/>
            </a:bodyPr>
            <a:lstStyle/>
            <a:p>
              <a:r>
                <a:rPr lang="es-AR" sz="1700" dirty="0" smtClean="0">
                  <a:solidFill>
                    <a:schemeClr val="bg2"/>
                  </a:solidFill>
                </a:rPr>
                <a:t>...tanto </a:t>
              </a:r>
              <a:r>
                <a:rPr lang="es-AR" sz="1700" dirty="0">
                  <a:solidFill>
                    <a:schemeClr val="bg2"/>
                  </a:solidFill>
                </a:rPr>
                <a:t>los adolescentes de los sectores medios y medios bajos </a:t>
              </a:r>
              <a:r>
                <a:rPr lang="es-AR" sz="3200" b="1" dirty="0">
                  <a:solidFill>
                    <a:schemeClr val="bg2"/>
                  </a:solidFill>
                </a:rPr>
                <a:t>(C3)</a:t>
              </a:r>
            </a:p>
          </p:txBody>
        </p:sp>
      </p:grpSp>
      <p:grpSp>
        <p:nvGrpSpPr>
          <p:cNvPr id="12" name="11 Grupo"/>
          <p:cNvGrpSpPr/>
          <p:nvPr/>
        </p:nvGrpSpPr>
        <p:grpSpPr>
          <a:xfrm>
            <a:off x="6712250" y="1787500"/>
            <a:ext cx="2160240" cy="2160240"/>
            <a:chOff x="6712250" y="1787500"/>
            <a:chExt cx="2160240" cy="2160240"/>
          </a:xfrm>
          <a:solidFill>
            <a:schemeClr val="tx1">
              <a:lumMod val="60000"/>
              <a:lumOff val="40000"/>
            </a:schemeClr>
          </a:solidFill>
        </p:grpSpPr>
        <p:sp>
          <p:nvSpPr>
            <p:cNvPr id="13" name="12 Rectángulo"/>
            <p:cNvSpPr/>
            <p:nvPr/>
          </p:nvSpPr>
          <p:spPr bwMode="ltGray">
            <a:xfrm>
              <a:off x="6712250" y="1787500"/>
              <a:ext cx="2160240" cy="216024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s-AR" sz="1600" b="0" dirty="0" err="1" smtClean="0">
                <a:latin typeface="Arial" panose="020B0604020202020204" pitchFamily="34" charset="0"/>
                <a:cs typeface="Arial" panose="020B0604020202020204" pitchFamily="34" charset="0"/>
              </a:endParaRPr>
            </a:p>
          </p:txBody>
        </p:sp>
        <p:sp>
          <p:nvSpPr>
            <p:cNvPr id="14" name="13 Rectángulo"/>
            <p:cNvSpPr/>
            <p:nvPr/>
          </p:nvSpPr>
          <p:spPr>
            <a:xfrm>
              <a:off x="6921929" y="1882735"/>
              <a:ext cx="1740882" cy="1892826"/>
            </a:xfrm>
            <a:prstGeom prst="rect">
              <a:avLst/>
            </a:prstGeom>
            <a:grpFill/>
          </p:spPr>
          <p:txBody>
            <a:bodyPr wrap="square">
              <a:spAutoFit/>
            </a:bodyPr>
            <a:lstStyle/>
            <a:p>
              <a:r>
                <a:rPr lang="es-AR" sz="1700" dirty="0" smtClean="0">
                  <a:solidFill>
                    <a:srgbClr val="FFC000"/>
                  </a:solidFill>
                </a:rPr>
                <a:t>...como </a:t>
              </a:r>
              <a:r>
                <a:rPr lang="es-AR" sz="1700" dirty="0">
                  <a:solidFill>
                    <a:srgbClr val="FFC000"/>
                  </a:solidFill>
                </a:rPr>
                <a:t>aquellos que se encuentran en situación de vulnerabilidad </a:t>
              </a:r>
              <a:r>
                <a:rPr lang="es-AR" sz="3200" b="1" dirty="0">
                  <a:solidFill>
                    <a:srgbClr val="FFC000"/>
                  </a:solidFill>
                </a:rPr>
                <a:t>(E1</a:t>
              </a:r>
              <a:r>
                <a:rPr lang="es-AR" sz="3200" b="1" dirty="0" smtClean="0">
                  <a:solidFill>
                    <a:srgbClr val="FFC000"/>
                  </a:solidFill>
                </a:rPr>
                <a:t>)</a:t>
              </a:r>
              <a:endParaRPr lang="es-AR" sz="3200" b="1" dirty="0">
                <a:solidFill>
                  <a:srgbClr val="FFC000"/>
                </a:solidFill>
              </a:endParaRPr>
            </a:p>
          </p:txBody>
        </p:sp>
      </p:grpSp>
    </p:spTree>
    <p:extLst>
      <p:ext uri="{BB962C8B-B14F-4D97-AF65-F5344CB8AC3E}">
        <p14:creationId xmlns:p14="http://schemas.microsoft.com/office/powerpoint/2010/main" xmlns="" val="6930158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8028384" y="4800376"/>
            <a:ext cx="727472" cy="147638"/>
          </a:xfrm>
        </p:spPr>
        <p:txBody>
          <a:bodyPr/>
          <a:lstStyle/>
          <a:p>
            <a:fld id="{3034273E-80BF-4172-B30A-E2C07463D4C4}" type="slidenum">
              <a:rPr lang="es-AR" smtClean="0"/>
              <a:pPr/>
              <a:t>13</a:t>
            </a:fld>
            <a:endParaRPr lang="es-AR" dirty="0"/>
          </a:p>
        </p:txBody>
      </p:sp>
      <p:sp>
        <p:nvSpPr>
          <p:cNvPr id="5" name="TextBox 3"/>
          <p:cNvSpPr txBox="1">
            <a:spLocks noGrp="1"/>
          </p:cNvSpPr>
          <p:nvPr>
            <p:ph type="title"/>
          </p:nvPr>
        </p:nvSpPr>
        <p:spPr>
          <a:xfrm>
            <a:off x="4731729" y="890971"/>
            <a:ext cx="4279676" cy="276999"/>
          </a:xfrm>
          <a:prstGeom prst="rect">
            <a:avLst/>
          </a:prstGeom>
          <a:noFill/>
        </p:spPr>
        <p:txBody>
          <a:bodyPr wrap="square" lIns="0" tIns="0" rIns="0" bIns="0" rtlCol="0">
            <a:spAutoFit/>
          </a:bodyPr>
          <a:lstStyle/>
          <a:p>
            <a:r>
              <a:rPr lang="es-AR" dirty="0" smtClean="0">
                <a:solidFill>
                  <a:schemeClr val="bg2"/>
                </a:solidFill>
              </a:rPr>
              <a:t>Un barrio en la gran ciudad</a:t>
            </a:r>
          </a:p>
        </p:txBody>
      </p:sp>
      <p:sp>
        <p:nvSpPr>
          <p:cNvPr id="6" name="5 CuadroTexto"/>
          <p:cNvSpPr txBox="1"/>
          <p:nvPr/>
        </p:nvSpPr>
        <p:spPr>
          <a:xfrm>
            <a:off x="4637290" y="1412098"/>
            <a:ext cx="4247387" cy="2108269"/>
          </a:xfrm>
          <a:prstGeom prst="rect">
            <a:avLst/>
          </a:prstGeom>
          <a:noFill/>
        </p:spPr>
        <p:txBody>
          <a:bodyPr wrap="square" rtlCol="0">
            <a:spAutoFit/>
          </a:bodyPr>
          <a:lstStyle/>
          <a:p>
            <a:pPr>
              <a:spcAft>
                <a:spcPts val="300"/>
              </a:spcAft>
            </a:pPr>
            <a:r>
              <a:rPr lang="es-AR" sz="1400" dirty="0" smtClean="0"/>
              <a:t>Espacio amplio, heterogéneo, con </a:t>
            </a:r>
            <a:r>
              <a:rPr lang="es-AR" sz="1400" dirty="0"/>
              <a:t>límites </a:t>
            </a:r>
            <a:r>
              <a:rPr lang="es-AR" sz="1400" dirty="0" smtClean="0"/>
              <a:t>difusos y  </a:t>
            </a:r>
            <a:r>
              <a:rPr lang="es-AR" sz="1400" dirty="0"/>
              <a:t>en </a:t>
            </a:r>
            <a:r>
              <a:rPr lang="es-AR" sz="1400" dirty="0" smtClean="0"/>
              <a:t>diálogo </a:t>
            </a:r>
            <a:r>
              <a:rPr lang="es-AR" sz="1400" dirty="0"/>
              <a:t>con el resto de la ciudad</a:t>
            </a:r>
            <a:endParaRPr lang="es-AR" sz="1400" dirty="0" smtClean="0"/>
          </a:p>
          <a:p>
            <a:pPr>
              <a:spcAft>
                <a:spcPts val="300"/>
              </a:spcAft>
            </a:pPr>
            <a:r>
              <a:rPr lang="es-AR" sz="1400" dirty="0" smtClean="0"/>
              <a:t>Les ofrece accesibilidad, transporte, seguridad. Es rico </a:t>
            </a:r>
            <a:r>
              <a:rPr lang="es-AR" sz="1400" dirty="0"/>
              <a:t>en </a:t>
            </a:r>
            <a:r>
              <a:rPr lang="es-AR" sz="1400" dirty="0" smtClean="0"/>
              <a:t>experiencias sociales y </a:t>
            </a:r>
            <a:r>
              <a:rPr lang="es-AR" sz="1400" dirty="0"/>
              <a:t>culturales</a:t>
            </a:r>
            <a:r>
              <a:rPr lang="es-AR" sz="1400" dirty="0" smtClean="0"/>
              <a:t>.</a:t>
            </a:r>
          </a:p>
          <a:p>
            <a:pPr>
              <a:spcAft>
                <a:spcPts val="300"/>
              </a:spcAft>
            </a:pPr>
            <a:r>
              <a:rPr lang="es-AR" sz="1400" b="1" dirty="0"/>
              <a:t>Con cada vez menos fuerza para generar </a:t>
            </a:r>
            <a:r>
              <a:rPr lang="es-AR" sz="1400" b="1" dirty="0" smtClean="0"/>
              <a:t>lazos solidarios </a:t>
            </a:r>
            <a:r>
              <a:rPr lang="es-AR" sz="1400" dirty="0" smtClean="0"/>
              <a:t>o de otro tipo, el barrio </a:t>
            </a:r>
            <a:r>
              <a:rPr lang="es-AR" sz="1400" b="1" dirty="0" smtClean="0"/>
              <a:t>tiene poca potencia para construir identidad. </a:t>
            </a:r>
            <a:r>
              <a:rPr lang="es-AR" sz="1400" dirty="0" smtClean="0"/>
              <a:t>Es un espacio  definitivamente más </a:t>
            </a:r>
            <a:r>
              <a:rPr lang="es-AR" sz="1400" dirty="0"/>
              <a:t>anónimo, más libre, con más lugar para la </a:t>
            </a:r>
            <a:r>
              <a:rPr lang="es-AR" sz="1400" dirty="0" smtClean="0"/>
              <a:t>individualidad. </a:t>
            </a:r>
            <a:endParaRPr lang="es-AR" sz="1400" dirty="0"/>
          </a:p>
        </p:txBody>
      </p:sp>
      <p:sp>
        <p:nvSpPr>
          <p:cNvPr id="3" name="2 Rectángulo"/>
          <p:cNvSpPr/>
          <p:nvPr/>
        </p:nvSpPr>
        <p:spPr>
          <a:xfrm>
            <a:off x="4694838" y="4210769"/>
            <a:ext cx="4089334" cy="369332"/>
          </a:xfrm>
          <a:prstGeom prst="rect">
            <a:avLst/>
          </a:prstGeom>
        </p:spPr>
        <p:txBody>
          <a:bodyPr wrap="square">
            <a:spAutoFit/>
          </a:bodyPr>
          <a:lstStyle/>
          <a:p>
            <a:r>
              <a:rPr lang="es-AR" dirty="0">
                <a:solidFill>
                  <a:schemeClr val="accent4"/>
                </a:solidFill>
              </a:rPr>
              <a:t>Habitantes antes que </a:t>
            </a:r>
            <a:r>
              <a:rPr lang="es-AR" dirty="0" smtClean="0">
                <a:solidFill>
                  <a:schemeClr val="accent4"/>
                </a:solidFill>
              </a:rPr>
              <a:t>vecinos </a:t>
            </a:r>
            <a:endParaRPr lang="es-AR" dirty="0">
              <a:solidFill>
                <a:schemeClr val="accent4"/>
              </a:solidFill>
            </a:endParaRPr>
          </a:p>
        </p:txBody>
      </p:sp>
      <p:sp>
        <p:nvSpPr>
          <p:cNvPr id="16" name="1 Título"/>
          <p:cNvSpPr txBox="1">
            <a:spLocks/>
          </p:cNvSpPr>
          <p:nvPr/>
        </p:nvSpPr>
        <p:spPr>
          <a:xfrm>
            <a:off x="435912" y="890971"/>
            <a:ext cx="4058665" cy="303089"/>
          </a:xfrm>
          <a:prstGeom prst="rect">
            <a:avLst/>
          </a:prstGeom>
        </p:spPr>
        <p:txBody>
          <a:bodyPr vert="horz" lIns="0" tIns="0" rIns="0" bIns="0" rtlCol="0" anchor="t">
            <a:noAutofit/>
          </a:bodyPr>
          <a:lstStyle>
            <a:lvl1pPr algn="l" defTabSz="685800" rtl="0" eaLnBrk="1" latinLnBrk="0" hangingPunct="1">
              <a:lnSpc>
                <a:spcPct val="100000"/>
              </a:lnSpc>
              <a:spcBef>
                <a:spcPts val="450"/>
              </a:spcBef>
              <a:buNone/>
              <a:defRPr sz="1800" b="1" kern="1200">
                <a:solidFill>
                  <a:schemeClr val="tx1"/>
                </a:solidFill>
                <a:latin typeface="+mj-lt"/>
                <a:ea typeface="+mj-ea"/>
                <a:cs typeface="+mj-cs"/>
              </a:defRPr>
            </a:lvl1pPr>
          </a:lstStyle>
          <a:p>
            <a:r>
              <a:rPr lang="es-AR" dirty="0" smtClean="0">
                <a:solidFill>
                  <a:schemeClr val="accent2"/>
                </a:solidFill>
              </a:rPr>
              <a:t>Una comunidad en los márgenes </a:t>
            </a:r>
            <a:br>
              <a:rPr lang="es-AR" dirty="0" smtClean="0">
                <a:solidFill>
                  <a:schemeClr val="accent2"/>
                </a:solidFill>
              </a:rPr>
            </a:br>
            <a:endParaRPr lang="es-AR" dirty="0">
              <a:solidFill>
                <a:schemeClr val="accent2"/>
              </a:solidFill>
            </a:endParaRPr>
          </a:p>
        </p:txBody>
      </p:sp>
      <p:sp>
        <p:nvSpPr>
          <p:cNvPr id="17" name="16 Rectángulo"/>
          <p:cNvSpPr/>
          <p:nvPr/>
        </p:nvSpPr>
        <p:spPr>
          <a:xfrm>
            <a:off x="357123" y="4210769"/>
            <a:ext cx="4161957" cy="369332"/>
          </a:xfrm>
          <a:prstGeom prst="rect">
            <a:avLst/>
          </a:prstGeom>
        </p:spPr>
        <p:txBody>
          <a:bodyPr wrap="square">
            <a:spAutoFit/>
          </a:bodyPr>
          <a:lstStyle/>
          <a:p>
            <a:r>
              <a:rPr lang="es-AR" dirty="0" smtClean="0">
                <a:solidFill>
                  <a:schemeClr val="accent4"/>
                </a:solidFill>
              </a:rPr>
              <a:t>Son vecinos </a:t>
            </a:r>
            <a:r>
              <a:rPr lang="es-AR" dirty="0">
                <a:solidFill>
                  <a:schemeClr val="accent4"/>
                </a:solidFill>
              </a:rPr>
              <a:t>antes que </a:t>
            </a:r>
            <a:r>
              <a:rPr lang="es-AR" dirty="0" smtClean="0">
                <a:solidFill>
                  <a:schemeClr val="accent4"/>
                </a:solidFill>
              </a:rPr>
              <a:t>ciudadanos</a:t>
            </a:r>
            <a:endParaRPr lang="es-AR" dirty="0">
              <a:solidFill>
                <a:schemeClr val="accent4"/>
              </a:solidFill>
            </a:endParaRPr>
          </a:p>
        </p:txBody>
      </p:sp>
      <p:sp>
        <p:nvSpPr>
          <p:cNvPr id="18" name="17 Rectángulo"/>
          <p:cNvSpPr/>
          <p:nvPr/>
        </p:nvSpPr>
        <p:spPr>
          <a:xfrm>
            <a:off x="380945" y="1312623"/>
            <a:ext cx="4350784" cy="307777"/>
          </a:xfrm>
          <a:prstGeom prst="rect">
            <a:avLst/>
          </a:prstGeom>
        </p:spPr>
        <p:txBody>
          <a:bodyPr wrap="square">
            <a:spAutoFit/>
          </a:bodyPr>
          <a:lstStyle/>
          <a:p>
            <a:pPr defTabSz="0">
              <a:spcAft>
                <a:spcPts val="300"/>
              </a:spcAft>
            </a:pPr>
            <a:endParaRPr lang="es-AR" sz="1400" b="1" dirty="0" smtClean="0"/>
          </a:p>
        </p:txBody>
      </p:sp>
      <p:sp>
        <p:nvSpPr>
          <p:cNvPr id="2" name="1 Rectángulo"/>
          <p:cNvSpPr/>
          <p:nvPr/>
        </p:nvSpPr>
        <p:spPr>
          <a:xfrm>
            <a:off x="372616" y="347052"/>
            <a:ext cx="8500560" cy="400110"/>
          </a:xfrm>
          <a:prstGeom prst="rect">
            <a:avLst/>
          </a:prstGeom>
        </p:spPr>
        <p:txBody>
          <a:bodyPr wrap="square">
            <a:spAutoFit/>
          </a:bodyPr>
          <a:lstStyle/>
          <a:p>
            <a:r>
              <a:rPr lang="es-AR" sz="2000" dirty="0" smtClean="0"/>
              <a:t>Son experiencias que se instalan en dos geografías diferentes … </a:t>
            </a:r>
            <a:endParaRPr lang="es-AR" sz="2000" dirty="0"/>
          </a:p>
        </p:txBody>
      </p:sp>
      <p:grpSp>
        <p:nvGrpSpPr>
          <p:cNvPr id="19" name="18 Grupo"/>
          <p:cNvGrpSpPr/>
          <p:nvPr/>
        </p:nvGrpSpPr>
        <p:grpSpPr>
          <a:xfrm>
            <a:off x="-46697" y="1652240"/>
            <a:ext cx="403820" cy="1282086"/>
            <a:chOff x="-46697" y="1652240"/>
            <a:chExt cx="403820" cy="1282086"/>
          </a:xfrm>
        </p:grpSpPr>
        <p:pic>
          <p:nvPicPr>
            <p:cNvPr id="20" name="1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21" name="20 Rectángulo"/>
            <p:cNvSpPr/>
            <p:nvPr/>
          </p:nvSpPr>
          <p:spPr>
            <a:xfrm>
              <a:off x="-237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grpSp>
        <p:nvGrpSpPr>
          <p:cNvPr id="22" name="21 Grupo"/>
          <p:cNvGrpSpPr/>
          <p:nvPr/>
        </p:nvGrpSpPr>
        <p:grpSpPr>
          <a:xfrm>
            <a:off x="8784172" y="1651475"/>
            <a:ext cx="382654" cy="1282852"/>
            <a:chOff x="7552194" y="1582780"/>
            <a:chExt cx="476190" cy="1314285"/>
          </a:xfrm>
        </p:grpSpPr>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24" name="23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sp>
        <p:nvSpPr>
          <p:cNvPr id="25" name="24 Rectángulo"/>
          <p:cNvSpPr/>
          <p:nvPr/>
        </p:nvSpPr>
        <p:spPr>
          <a:xfrm>
            <a:off x="357123" y="1298098"/>
            <a:ext cx="4081733" cy="2800767"/>
          </a:xfrm>
          <a:prstGeom prst="rect">
            <a:avLst/>
          </a:prstGeom>
        </p:spPr>
        <p:txBody>
          <a:bodyPr wrap="square">
            <a:spAutoFit/>
          </a:bodyPr>
          <a:lstStyle/>
          <a:p>
            <a:pPr algn="just" defTabSz="0">
              <a:spcAft>
                <a:spcPts val="600"/>
              </a:spcAft>
            </a:pPr>
            <a:r>
              <a:rPr lang="es-AR" sz="1300" dirty="0" smtClean="0"/>
              <a:t>Viven en el límite de la ciudad: un </a:t>
            </a:r>
            <a:r>
              <a:rPr lang="es-AR" sz="1300" b="1" dirty="0" smtClean="0"/>
              <a:t>territorio cerrado, definido</a:t>
            </a:r>
            <a:r>
              <a:rPr lang="es-AR" sz="1300" b="1" dirty="0"/>
              <a:t>, con limites geográficos y simbólicos </a:t>
            </a:r>
            <a:r>
              <a:rPr lang="es-AR" sz="1300" b="1" dirty="0" smtClean="0"/>
              <a:t>fuertes</a:t>
            </a:r>
            <a:r>
              <a:rPr lang="es-AR" sz="1300" dirty="0" smtClean="0"/>
              <a:t>. </a:t>
            </a:r>
          </a:p>
          <a:p>
            <a:pPr algn="just" defTabSz="0">
              <a:spcAft>
                <a:spcPts val="600"/>
              </a:spcAft>
            </a:pPr>
            <a:r>
              <a:rPr lang="es-AR" sz="1300" dirty="0" smtClean="0"/>
              <a:t>Sin </a:t>
            </a:r>
            <a:r>
              <a:rPr lang="es-AR" sz="1300" dirty="0"/>
              <a:t>infraestructura, ni presencia </a:t>
            </a:r>
            <a:r>
              <a:rPr lang="es-AR" sz="1300" dirty="0" smtClean="0"/>
              <a:t>estatal. Con poco trafico, y mucha </a:t>
            </a:r>
            <a:r>
              <a:rPr lang="es-AR" sz="1300" b="1" dirty="0" smtClean="0"/>
              <a:t>vida social en la calle</a:t>
            </a:r>
          </a:p>
          <a:p>
            <a:pPr algn="just" defTabSz="0">
              <a:spcAft>
                <a:spcPts val="600"/>
              </a:spcAft>
            </a:pPr>
            <a:r>
              <a:rPr lang="es-AR" sz="1300" b="1" dirty="0"/>
              <a:t>El territorio es parte constitutiva de su identidad</a:t>
            </a:r>
          </a:p>
          <a:p>
            <a:pPr algn="just" defTabSz="0">
              <a:spcAft>
                <a:spcPts val="600"/>
              </a:spcAft>
            </a:pPr>
            <a:r>
              <a:rPr lang="es-AR" sz="1300" dirty="0" smtClean="0"/>
              <a:t>Es el marco </a:t>
            </a:r>
            <a:r>
              <a:rPr lang="es-AR" sz="1300" dirty="0"/>
              <a:t>de construcción de lazos </a:t>
            </a:r>
            <a:r>
              <a:rPr lang="es-AR" sz="1300" dirty="0" smtClean="0"/>
              <a:t>solidarios. De conformación de un colectivo fuerte. Comunidad, </a:t>
            </a:r>
            <a:r>
              <a:rPr lang="es-AR" sz="1300" b="1" dirty="0" smtClean="0"/>
              <a:t>de </a:t>
            </a:r>
            <a:r>
              <a:rPr lang="es-AR" sz="1300" b="1" dirty="0"/>
              <a:t>origen, de pertenencia y de </a:t>
            </a:r>
            <a:r>
              <a:rPr lang="es-AR" sz="1300" b="1" dirty="0" smtClean="0"/>
              <a:t>destino. </a:t>
            </a:r>
          </a:p>
          <a:p>
            <a:pPr algn="just" defTabSz="0">
              <a:spcAft>
                <a:spcPts val="600"/>
              </a:spcAft>
            </a:pPr>
            <a:r>
              <a:rPr lang="es-AR" sz="1300" dirty="0" smtClean="0"/>
              <a:t>Espacio de convivencia intensa:  genera ayuda mutua y reciprocidad pero también </a:t>
            </a:r>
            <a:r>
              <a:rPr lang="es-AR" sz="1300" b="1" dirty="0" smtClean="0"/>
              <a:t>conflictos y peligros.</a:t>
            </a:r>
          </a:p>
        </p:txBody>
      </p:sp>
    </p:spTree>
    <p:extLst>
      <p:ext uri="{BB962C8B-B14F-4D97-AF65-F5344CB8AC3E}">
        <p14:creationId xmlns:p14="http://schemas.microsoft.com/office/powerpoint/2010/main" xmlns="" val="17914834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14</a:t>
            </a:fld>
            <a:endParaRPr lang="es-AR"/>
          </a:p>
        </p:txBody>
      </p:sp>
      <p:sp>
        <p:nvSpPr>
          <p:cNvPr id="12" name="11 Rectángulo"/>
          <p:cNvSpPr/>
          <p:nvPr/>
        </p:nvSpPr>
        <p:spPr>
          <a:xfrm>
            <a:off x="390418" y="1189737"/>
            <a:ext cx="4102441" cy="2846933"/>
          </a:xfrm>
          <a:prstGeom prst="rect">
            <a:avLst/>
          </a:prstGeom>
        </p:spPr>
        <p:txBody>
          <a:bodyPr wrap="square">
            <a:spAutoFit/>
          </a:bodyPr>
          <a:lstStyle/>
          <a:p>
            <a:pPr>
              <a:spcAft>
                <a:spcPts val="300"/>
              </a:spcAft>
            </a:pPr>
            <a:r>
              <a:rPr lang="es-AR" sz="1300" b="1" dirty="0" smtClean="0"/>
              <a:t>La figura de la madre tiene una gran centralidad: el barrio es un </a:t>
            </a:r>
            <a:r>
              <a:rPr lang="es-AR" sz="1300" dirty="0" smtClean="0"/>
              <a:t>matriarcado. Una c</a:t>
            </a:r>
            <a:r>
              <a:rPr lang="es-AR" sz="1300" b="1" dirty="0" smtClean="0"/>
              <a:t>ofradía de mujeres que toman las riendas, traza los caminos y gestionan la vida cotidiana de los jóvenes. </a:t>
            </a:r>
          </a:p>
          <a:p>
            <a:pPr>
              <a:spcAft>
                <a:spcPts val="300"/>
              </a:spcAft>
            </a:pPr>
            <a:r>
              <a:rPr lang="es-AR" sz="1300" dirty="0" smtClean="0"/>
              <a:t>Los padres (varones) desplazados en el discurso de los jóvenes son reemplazados por otras  </a:t>
            </a:r>
            <a:r>
              <a:rPr lang="es-AR" sz="1300" dirty="0"/>
              <a:t>figuras masculinas </a:t>
            </a:r>
            <a:r>
              <a:rPr lang="es-AR" sz="1300" dirty="0" smtClean="0"/>
              <a:t>(el tío, el vecino) </a:t>
            </a:r>
            <a:r>
              <a:rPr lang="es-AR" sz="1300" b="1" dirty="0" smtClean="0"/>
              <a:t>que llegan </a:t>
            </a:r>
            <a:r>
              <a:rPr lang="es-AR" sz="1300" b="1" dirty="0"/>
              <a:t>por filiación </a:t>
            </a:r>
            <a:r>
              <a:rPr lang="es-AR" sz="1300" b="1" dirty="0" smtClean="0"/>
              <a:t>matrilineal.</a:t>
            </a:r>
          </a:p>
          <a:p>
            <a:pPr>
              <a:spcAft>
                <a:spcPts val="300"/>
              </a:spcAft>
            </a:pPr>
            <a:r>
              <a:rPr lang="es-AR" sz="1300" dirty="0" smtClean="0"/>
              <a:t>En respuesta a tantas faltas, el barrio y su comunidad asumen la forma de una gran </a:t>
            </a:r>
            <a:r>
              <a:rPr lang="es-AR" sz="1300" b="1" dirty="0" smtClean="0"/>
              <a:t>familia.  </a:t>
            </a:r>
          </a:p>
          <a:p>
            <a:pPr>
              <a:spcAft>
                <a:spcPts val="300"/>
              </a:spcAft>
            </a:pPr>
            <a:r>
              <a:rPr lang="es-AR" sz="1300" dirty="0" smtClean="0">
                <a:solidFill>
                  <a:schemeClr val="accent3"/>
                </a:solidFill>
              </a:rPr>
              <a:t>La  inseguridad. la violencia y las drogas son el gran temor  </a:t>
            </a:r>
          </a:p>
          <a:p>
            <a:pPr>
              <a:spcAft>
                <a:spcPts val="300"/>
              </a:spcAft>
            </a:pPr>
            <a:endParaRPr lang="es-AR" sz="1300" b="1" dirty="0"/>
          </a:p>
        </p:txBody>
      </p:sp>
      <p:sp>
        <p:nvSpPr>
          <p:cNvPr id="22" name="1 Título"/>
          <p:cNvSpPr txBox="1">
            <a:spLocks/>
          </p:cNvSpPr>
          <p:nvPr/>
        </p:nvSpPr>
        <p:spPr>
          <a:xfrm>
            <a:off x="390418" y="682722"/>
            <a:ext cx="3647306" cy="363791"/>
          </a:xfrm>
          <a:prstGeom prst="rect">
            <a:avLst/>
          </a:prstGeom>
        </p:spPr>
        <p:txBody>
          <a:bodyPr vert="horz" lIns="0" tIns="0" rIns="0" bIns="0" rtlCol="0" anchor="t">
            <a:noAutofit/>
          </a:bodyPr>
          <a:lstStyle>
            <a:lvl1pPr algn="l" defTabSz="685800" rtl="0" eaLnBrk="1" latinLnBrk="0" hangingPunct="1">
              <a:lnSpc>
                <a:spcPct val="100000"/>
              </a:lnSpc>
              <a:spcBef>
                <a:spcPts val="450"/>
              </a:spcBef>
              <a:buNone/>
              <a:defRPr sz="1800" b="1" kern="1200">
                <a:solidFill>
                  <a:schemeClr val="tx1"/>
                </a:solidFill>
                <a:latin typeface="+mj-lt"/>
                <a:ea typeface="+mj-ea"/>
                <a:cs typeface="+mj-cs"/>
              </a:defRPr>
            </a:lvl1pPr>
          </a:lstStyle>
          <a:p>
            <a:r>
              <a:rPr lang="es-AR" dirty="0" smtClean="0">
                <a:solidFill>
                  <a:schemeClr val="accent2"/>
                </a:solidFill>
              </a:rPr>
              <a:t>Una cofradía de mujeres</a:t>
            </a:r>
            <a:br>
              <a:rPr lang="es-AR" dirty="0" smtClean="0">
                <a:solidFill>
                  <a:schemeClr val="accent2"/>
                </a:solidFill>
              </a:rPr>
            </a:br>
            <a:endParaRPr lang="es-AR" dirty="0">
              <a:solidFill>
                <a:schemeClr val="accent2"/>
              </a:solidFill>
            </a:endParaRPr>
          </a:p>
        </p:txBody>
      </p:sp>
      <p:grpSp>
        <p:nvGrpSpPr>
          <p:cNvPr id="8" name="7 Grupo"/>
          <p:cNvGrpSpPr/>
          <p:nvPr/>
        </p:nvGrpSpPr>
        <p:grpSpPr>
          <a:xfrm>
            <a:off x="-50561" y="1652240"/>
            <a:ext cx="403820" cy="1282086"/>
            <a:chOff x="8806359" y="1652240"/>
            <a:chExt cx="403820" cy="1282086"/>
          </a:xfrm>
        </p:grpSpPr>
        <p:pic>
          <p:nvPicPr>
            <p:cNvPr id="14" name="1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06359" y="1652240"/>
              <a:ext cx="403820" cy="1282086"/>
            </a:xfrm>
            <a:prstGeom prst="rect">
              <a:avLst/>
            </a:prstGeom>
            <a:effectLst>
              <a:outerShdw blurRad="63500" dist="25400" dir="2700000" sx="98000" sy="98000" algn="tl" rotWithShape="0">
                <a:prstClr val="black">
                  <a:alpha val="60000"/>
                </a:prstClr>
              </a:outerShdw>
            </a:effectLst>
          </p:spPr>
        </p:pic>
        <p:sp>
          <p:nvSpPr>
            <p:cNvPr id="15" name="14 Rectángulo"/>
            <p:cNvSpPr/>
            <p:nvPr/>
          </p:nvSpPr>
          <p:spPr>
            <a:xfrm>
              <a:off x="88293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sp>
        <p:nvSpPr>
          <p:cNvPr id="10" name="9 Rectángulo"/>
          <p:cNvSpPr/>
          <p:nvPr/>
        </p:nvSpPr>
        <p:spPr>
          <a:xfrm>
            <a:off x="1046239" y="140414"/>
            <a:ext cx="7096446" cy="400110"/>
          </a:xfrm>
          <a:prstGeom prst="rect">
            <a:avLst/>
          </a:prstGeom>
        </p:spPr>
        <p:txBody>
          <a:bodyPr wrap="square">
            <a:spAutoFit/>
          </a:bodyPr>
          <a:lstStyle/>
          <a:p>
            <a:pPr algn="ctr"/>
            <a:r>
              <a:rPr lang="es-AR" sz="2000" dirty="0" smtClean="0"/>
              <a:t>Y realidades familiares también distintas</a:t>
            </a:r>
            <a:endParaRPr lang="es-AR" sz="2000" dirty="0"/>
          </a:p>
        </p:txBody>
      </p:sp>
      <p:sp>
        <p:nvSpPr>
          <p:cNvPr id="11" name="10 Rectángulo"/>
          <p:cNvSpPr/>
          <p:nvPr/>
        </p:nvSpPr>
        <p:spPr>
          <a:xfrm>
            <a:off x="4572000" y="1077557"/>
            <a:ext cx="4136365" cy="3447098"/>
          </a:xfrm>
          <a:prstGeom prst="rect">
            <a:avLst/>
          </a:prstGeom>
        </p:spPr>
        <p:txBody>
          <a:bodyPr wrap="square">
            <a:spAutoFit/>
          </a:bodyPr>
          <a:lstStyle/>
          <a:p>
            <a:pPr>
              <a:spcAft>
                <a:spcPts val="300"/>
              </a:spcAft>
            </a:pPr>
            <a:r>
              <a:rPr lang="es-AR" sz="1300" dirty="0" smtClean="0"/>
              <a:t>Las familias son diversas (padres </a:t>
            </a:r>
            <a:r>
              <a:rPr lang="es-AR" sz="1300" dirty="0"/>
              <a:t>separados, familias ensambladas, familias monoparentales, etc.) </a:t>
            </a:r>
            <a:endParaRPr lang="es-AR" sz="1300" dirty="0" smtClean="0"/>
          </a:p>
          <a:p>
            <a:pPr>
              <a:spcAft>
                <a:spcPts val="300"/>
              </a:spcAft>
            </a:pPr>
            <a:r>
              <a:rPr lang="es-AR" sz="1300" dirty="0" smtClean="0"/>
              <a:t>Con padres presentes y con un </a:t>
            </a:r>
            <a:r>
              <a:rPr lang="es-AR" sz="1300" b="1" dirty="0" smtClean="0"/>
              <a:t>concepto moderno de autoridad: negocian</a:t>
            </a:r>
            <a:r>
              <a:rPr lang="es-AR" sz="1300" dirty="0"/>
              <a:t>, </a:t>
            </a:r>
            <a:r>
              <a:rPr lang="es-AR" sz="1300" dirty="0" smtClean="0"/>
              <a:t>guían,  </a:t>
            </a:r>
            <a:r>
              <a:rPr lang="es-AR" sz="1300" dirty="0"/>
              <a:t>orientan e intervienen </a:t>
            </a:r>
            <a:r>
              <a:rPr lang="es-AR" sz="1300" dirty="0" smtClean="0"/>
              <a:t>pero </a:t>
            </a:r>
            <a:r>
              <a:rPr lang="es-AR" sz="1300" b="1" dirty="0" smtClean="0"/>
              <a:t>siempre atentos a los deseos y aspiraciones de sus hijos.</a:t>
            </a:r>
            <a:r>
              <a:rPr lang="es-MX" sz="1300" dirty="0" smtClean="0"/>
              <a:t> </a:t>
            </a:r>
          </a:p>
          <a:p>
            <a:pPr>
              <a:spcAft>
                <a:spcPts val="300"/>
              </a:spcAft>
            </a:pPr>
            <a:r>
              <a:rPr lang="es-MX" sz="1300" b="1" dirty="0" smtClean="0"/>
              <a:t>Son </a:t>
            </a:r>
            <a:r>
              <a:rPr lang="es-MX" sz="1300" b="1" dirty="0"/>
              <a:t>comprensivos</a:t>
            </a:r>
            <a:r>
              <a:rPr lang="es-MX" sz="1300" dirty="0"/>
              <a:t>: escuchan, alientan y </a:t>
            </a:r>
            <a:r>
              <a:rPr lang="es-MX" sz="1300" b="1" dirty="0"/>
              <a:t>alimentan el deseo de los </a:t>
            </a:r>
            <a:r>
              <a:rPr lang="es-MX" sz="1300" b="1" dirty="0" smtClean="0"/>
              <a:t>chicos </a:t>
            </a:r>
            <a:r>
              <a:rPr lang="es-MX" sz="1300" dirty="0" smtClean="0"/>
              <a:t>(aún cuando no estén del todo de acuerdo con ellos) . </a:t>
            </a:r>
          </a:p>
          <a:p>
            <a:pPr>
              <a:spcAft>
                <a:spcPts val="300"/>
              </a:spcAft>
            </a:pPr>
            <a:r>
              <a:rPr lang="es-MX" sz="1300" dirty="0">
                <a:solidFill>
                  <a:schemeClr val="bg2"/>
                </a:solidFill>
              </a:rPr>
              <a:t>El temor a la abulia, la soledad y la depresión adolescente  está en el centro de las preocupaciones de </a:t>
            </a:r>
            <a:r>
              <a:rPr lang="es-MX" sz="1300" dirty="0" smtClean="0">
                <a:solidFill>
                  <a:schemeClr val="bg2"/>
                </a:solidFill>
              </a:rPr>
              <a:t>sus </a:t>
            </a:r>
            <a:r>
              <a:rPr lang="es-MX" sz="1300" dirty="0">
                <a:solidFill>
                  <a:schemeClr val="bg2"/>
                </a:solidFill>
              </a:rPr>
              <a:t>padres</a:t>
            </a:r>
            <a:r>
              <a:rPr lang="es-MX" sz="1300" dirty="0"/>
              <a:t>. El desgano, el excesivo tiempo libre, la calle, es el gran temor y es lo que motoriza a los padres a apoyar a sus hijos en la búsqueda de trabajo. </a:t>
            </a:r>
            <a:endParaRPr lang="es-AR" sz="1300" dirty="0"/>
          </a:p>
          <a:p>
            <a:pPr>
              <a:spcAft>
                <a:spcPts val="300"/>
              </a:spcAft>
            </a:pPr>
            <a:endParaRPr lang="es-AR" sz="1300" dirty="0" smtClean="0"/>
          </a:p>
        </p:txBody>
      </p:sp>
      <p:grpSp>
        <p:nvGrpSpPr>
          <p:cNvPr id="13" name="12 Grupo"/>
          <p:cNvGrpSpPr/>
          <p:nvPr/>
        </p:nvGrpSpPr>
        <p:grpSpPr>
          <a:xfrm>
            <a:off x="8784172" y="1651475"/>
            <a:ext cx="382654" cy="1282852"/>
            <a:chOff x="7552194" y="1582780"/>
            <a:chExt cx="476190" cy="1314285"/>
          </a:xfrm>
        </p:grpSpPr>
        <p:pic>
          <p:nvPicPr>
            <p:cNvPr id="16" name="1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17" name="16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sp>
        <p:nvSpPr>
          <p:cNvPr id="19" name="1 Título"/>
          <p:cNvSpPr>
            <a:spLocks noGrp="1"/>
          </p:cNvSpPr>
          <p:nvPr>
            <p:ph type="title"/>
          </p:nvPr>
        </p:nvSpPr>
        <p:spPr>
          <a:xfrm>
            <a:off x="4646919" y="668995"/>
            <a:ext cx="3545862" cy="528260"/>
          </a:xfrm>
        </p:spPr>
        <p:txBody>
          <a:bodyPr/>
          <a:lstStyle/>
          <a:p>
            <a:r>
              <a:rPr lang="es-AR" dirty="0" smtClean="0">
                <a:solidFill>
                  <a:schemeClr val="bg2"/>
                </a:solidFill>
              </a:rPr>
              <a:t>Una familia moderna</a:t>
            </a:r>
            <a:endParaRPr lang="es-AR" dirty="0">
              <a:solidFill>
                <a:schemeClr val="bg2"/>
              </a:solidFill>
            </a:endParaRPr>
          </a:p>
        </p:txBody>
      </p:sp>
      <p:sp>
        <p:nvSpPr>
          <p:cNvPr id="20" name="Rectángulo 5"/>
          <p:cNvSpPr/>
          <p:nvPr/>
        </p:nvSpPr>
        <p:spPr>
          <a:xfrm>
            <a:off x="354471" y="4272486"/>
            <a:ext cx="8353894" cy="523220"/>
          </a:xfrm>
          <a:prstGeom prst="rect">
            <a:avLst/>
          </a:prstGeom>
          <a:solidFill>
            <a:schemeClr val="bg1"/>
          </a:solidFill>
        </p:spPr>
        <p:txBody>
          <a:bodyPr wrap="square">
            <a:spAutoFit/>
          </a:bodyPr>
          <a:lstStyle/>
          <a:p>
            <a:pPr>
              <a:spcAft>
                <a:spcPts val="1200"/>
              </a:spcAft>
            </a:pPr>
            <a:r>
              <a:rPr lang="es-AR" sz="1400" b="1" dirty="0" smtClean="0">
                <a:solidFill>
                  <a:schemeClr val="accent5"/>
                </a:solidFill>
              </a:rPr>
              <a:t>Dos modelos de familia pero un mismo imperativo: buscarle a los hijos un </a:t>
            </a:r>
            <a:r>
              <a:rPr lang="es-AR" sz="1400" b="1" dirty="0">
                <a:solidFill>
                  <a:schemeClr val="accent5"/>
                </a:solidFill>
              </a:rPr>
              <a:t>rol y un lugar productivo dentro de la </a:t>
            </a:r>
            <a:r>
              <a:rPr lang="es-AR" sz="1400" b="1" dirty="0" smtClean="0">
                <a:solidFill>
                  <a:schemeClr val="accent5"/>
                </a:solidFill>
              </a:rPr>
              <a:t>sociedad!</a:t>
            </a:r>
            <a:endParaRPr lang="es-AR" sz="1400" b="1" dirty="0">
              <a:solidFill>
                <a:schemeClr val="accent5"/>
              </a:solidFill>
            </a:endParaRPr>
          </a:p>
        </p:txBody>
      </p:sp>
    </p:spTree>
    <p:extLst>
      <p:ext uri="{BB962C8B-B14F-4D97-AF65-F5344CB8AC3E}">
        <p14:creationId xmlns:p14="http://schemas.microsoft.com/office/powerpoint/2010/main" xmlns="" val="29019459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9" y="1696234"/>
            <a:ext cx="5026325" cy="1929560"/>
          </a:xfrm>
        </p:spPr>
        <p:txBody>
          <a:bodyPr/>
          <a:lstStyle/>
          <a:p>
            <a:r>
              <a:rPr lang="es-AR" sz="2400" b="0" dirty="0" smtClean="0"/>
              <a:t>3.2.</a:t>
            </a:r>
            <a:br>
              <a:rPr lang="es-AR" sz="2400" b="0" dirty="0" smtClean="0"/>
            </a:br>
            <a:r>
              <a:rPr lang="es-AR" sz="2400" b="0" dirty="0" smtClean="0"/>
              <a:t>El trabajo, un antídoto contra la abulia para la clase media (baja) y un salvoconducto para los más vulnerables</a:t>
            </a:r>
            <a:endParaRPr lang="es-AR" sz="2400" b="0" dirty="0"/>
          </a:p>
        </p:txBody>
      </p:sp>
      <p:sp>
        <p:nvSpPr>
          <p:cNvPr id="4" name="Slide Number Placeholder 3"/>
          <p:cNvSpPr>
            <a:spLocks noGrp="1"/>
          </p:cNvSpPr>
          <p:nvPr>
            <p:ph type="sldNum" sz="quarter" idx="12"/>
          </p:nvPr>
        </p:nvSpPr>
        <p:spPr/>
        <p:txBody>
          <a:bodyPr/>
          <a:lstStyle/>
          <a:p>
            <a:fld id="{3034273E-80BF-4172-B30A-E2C07463D4C4}" type="slidenum">
              <a:rPr lang="es-AR" smtClean="0"/>
              <a:pPr/>
              <a:t>15</a:t>
            </a:fld>
            <a:endParaRPr lang="es-AR"/>
          </a:p>
        </p:txBody>
      </p:sp>
      <p:grpSp>
        <p:nvGrpSpPr>
          <p:cNvPr id="8" name="7 Grupo"/>
          <p:cNvGrpSpPr/>
          <p:nvPr/>
        </p:nvGrpSpPr>
        <p:grpSpPr>
          <a:xfrm rot="17525538">
            <a:off x="5448318" y="897806"/>
            <a:ext cx="3747695" cy="2954546"/>
            <a:chOff x="4782713" y="1191398"/>
            <a:chExt cx="3747695" cy="2954546"/>
          </a:xfrm>
        </p:grpSpPr>
        <p:pic>
          <p:nvPicPr>
            <p:cNvPr id="7" name="6 Imagen"/>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b="11768"/>
            <a:stretch/>
          </p:blipFill>
          <p:spPr>
            <a:xfrm rot="3283194">
              <a:off x="6495656" y="1470894"/>
              <a:ext cx="1934943" cy="2134560"/>
            </a:xfrm>
            <a:prstGeom prst="rect">
              <a:avLst/>
            </a:prstGeom>
          </p:spPr>
        </p:pic>
        <p:pic>
          <p:nvPicPr>
            <p:cNvPr id="5" name="4 Imagen"/>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b="8056"/>
            <a:stretch/>
          </p:blipFill>
          <p:spPr>
            <a:xfrm rot="15643296">
              <a:off x="4170277" y="1803834"/>
              <a:ext cx="2954546" cy="1729673"/>
            </a:xfrm>
            <a:prstGeom prst="rect">
              <a:avLst/>
            </a:prstGeom>
          </p:spPr>
        </p:pic>
      </p:grpSp>
    </p:spTree>
    <p:extLst>
      <p:ext uri="{BB962C8B-B14F-4D97-AF65-F5344CB8AC3E}">
        <p14:creationId xmlns:p14="http://schemas.microsoft.com/office/powerpoint/2010/main" xmlns="" val="2405879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title"/>
          </p:nvPr>
        </p:nvSpPr>
        <p:spPr>
          <a:xfrm>
            <a:off x="468313" y="1006278"/>
            <a:ext cx="4600348" cy="387869"/>
          </a:xfrm>
        </p:spPr>
        <p:txBody>
          <a:bodyPr/>
          <a:lstStyle/>
          <a:p>
            <a:r>
              <a:rPr lang="es-ES" dirty="0" smtClean="0">
                <a:solidFill>
                  <a:schemeClr val="accent2"/>
                </a:solidFill>
              </a:rPr>
              <a:t>Un camino inexorable </a:t>
            </a:r>
            <a:endParaRPr lang="es-ES" dirty="0">
              <a:solidFill>
                <a:schemeClr val="accent2"/>
              </a:solidFill>
            </a:endParaRPr>
          </a:p>
        </p:txBody>
      </p:sp>
      <p:sp>
        <p:nvSpPr>
          <p:cNvPr id="4" name="3 CuadroTexto"/>
          <p:cNvSpPr txBox="1"/>
          <p:nvPr/>
        </p:nvSpPr>
        <p:spPr>
          <a:xfrm>
            <a:off x="392856" y="194290"/>
            <a:ext cx="8358287" cy="615553"/>
          </a:xfrm>
          <a:prstGeom prst="rect">
            <a:avLst/>
          </a:prstGeom>
          <a:noFill/>
        </p:spPr>
        <p:txBody>
          <a:bodyPr wrap="square" lIns="0" tIns="0" rIns="0" bIns="0" rtlCol="0">
            <a:spAutoFit/>
          </a:bodyPr>
          <a:lstStyle/>
          <a:p>
            <a:pPr algn="ctr"/>
            <a:r>
              <a:rPr lang="es-AR" sz="2000" dirty="0" smtClean="0"/>
              <a:t>En ambos sectores, el ingreso al mundo laboral es más un proceso que una ruptura </a:t>
            </a:r>
          </a:p>
        </p:txBody>
      </p:sp>
      <p:sp>
        <p:nvSpPr>
          <p:cNvPr id="16" name="15 CuadroTexto"/>
          <p:cNvSpPr txBox="1"/>
          <p:nvPr/>
        </p:nvSpPr>
        <p:spPr>
          <a:xfrm>
            <a:off x="359311" y="1338490"/>
            <a:ext cx="4366361" cy="3331681"/>
          </a:xfrm>
          <a:prstGeom prst="rect">
            <a:avLst/>
          </a:prstGeom>
          <a:noFill/>
        </p:spPr>
        <p:txBody>
          <a:bodyPr wrap="square" rtlCol="0">
            <a:spAutoFit/>
          </a:bodyPr>
          <a:lstStyle/>
          <a:p>
            <a:pPr>
              <a:spcAft>
                <a:spcPts val="300"/>
              </a:spcAft>
            </a:pPr>
            <a:r>
              <a:rPr lang="es-AR" sz="1300" b="1" dirty="0" smtClean="0"/>
              <a:t>Vivido como un paso natural, algo inexorable, parte de sus historias y trayectorias personales y de las de sus entornos.</a:t>
            </a:r>
            <a:endParaRPr lang="es-AR" sz="1300" b="1" dirty="0"/>
          </a:p>
          <a:p>
            <a:r>
              <a:rPr lang="es-AR" sz="1300" b="1" dirty="0" smtClean="0"/>
              <a:t>No existe un momento de quiebre </a:t>
            </a:r>
            <a:r>
              <a:rPr lang="es-AR" sz="1300" dirty="0" smtClean="0"/>
              <a:t>o ruptura que marque el ingreso al mundo del trabajo: </a:t>
            </a:r>
            <a:r>
              <a:rPr lang="es-AR" sz="1300" b="1" dirty="0" smtClean="0"/>
              <a:t>ya desde la primera infancia el trabajo forma parte de su paisaje cotidiano. </a:t>
            </a:r>
          </a:p>
          <a:p>
            <a:r>
              <a:rPr lang="es-AR" sz="1300" dirty="0" smtClean="0"/>
              <a:t>Las </a:t>
            </a:r>
            <a:r>
              <a:rPr lang="es-AR" sz="1300" dirty="0"/>
              <a:t>primeras ocupaciones son producto de la curiosidad de los chicos y el interés en participar de “lo que hace el resto”: </a:t>
            </a:r>
            <a:endParaRPr lang="es-AR" sz="1300" dirty="0" smtClean="0"/>
          </a:p>
          <a:p>
            <a:r>
              <a:rPr lang="es-AR" sz="1300" b="1" dirty="0" smtClean="0"/>
              <a:t>Se </a:t>
            </a:r>
            <a:r>
              <a:rPr lang="es-AR" sz="1300" b="1" dirty="0"/>
              <a:t>suman a la construcción de una casa de un vecino, acompañan al tío a la obra, salen con hermanos </a:t>
            </a:r>
            <a:r>
              <a:rPr lang="es-AR" sz="1300" b="1" dirty="0" smtClean="0"/>
              <a:t>mayores a </a:t>
            </a:r>
            <a:r>
              <a:rPr lang="es-AR" sz="1300" b="1" dirty="0"/>
              <a:t>recorrer el basural. </a:t>
            </a:r>
            <a:r>
              <a:rPr lang="es-AR" sz="1300" b="1" dirty="0" smtClean="0"/>
              <a:t> </a:t>
            </a:r>
          </a:p>
          <a:p>
            <a:r>
              <a:rPr lang="es-AR" sz="1300" dirty="0"/>
              <a:t>Las madres apremiadas por lo económico que tienen que “</a:t>
            </a:r>
            <a:r>
              <a:rPr lang="es-AR" sz="1300" b="1" dirty="0"/>
              <a:t>soltar”</a:t>
            </a:r>
            <a:r>
              <a:rPr lang="es-AR" sz="1300" dirty="0"/>
              <a:t> a sus hijos mayores para que colaboren con los gastos diarios </a:t>
            </a:r>
            <a:endParaRPr lang="es-AR" sz="1300" b="1" dirty="0"/>
          </a:p>
        </p:txBody>
      </p:sp>
      <p:grpSp>
        <p:nvGrpSpPr>
          <p:cNvPr id="19" name="18 Grupo"/>
          <p:cNvGrpSpPr/>
          <p:nvPr/>
        </p:nvGrpSpPr>
        <p:grpSpPr>
          <a:xfrm>
            <a:off x="-46697" y="1652240"/>
            <a:ext cx="403820" cy="1282086"/>
            <a:chOff x="-46697" y="1652240"/>
            <a:chExt cx="403820" cy="1282086"/>
          </a:xfrm>
        </p:grpSpPr>
        <p:pic>
          <p:nvPicPr>
            <p:cNvPr id="20" name="1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21" name="20 Rectángulo"/>
            <p:cNvSpPr/>
            <p:nvPr/>
          </p:nvSpPr>
          <p:spPr>
            <a:xfrm>
              <a:off x="-237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sp>
        <p:nvSpPr>
          <p:cNvPr id="9" name="1 Título"/>
          <p:cNvSpPr txBox="1">
            <a:spLocks/>
          </p:cNvSpPr>
          <p:nvPr/>
        </p:nvSpPr>
        <p:spPr>
          <a:xfrm>
            <a:off x="4723483" y="974474"/>
            <a:ext cx="4641473" cy="4979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AR" sz="1800" b="1" dirty="0" smtClean="0">
                <a:solidFill>
                  <a:schemeClr val="bg2"/>
                </a:solidFill>
              </a:rPr>
              <a:t>Un escalón más en el proceso de crecimiento</a:t>
            </a:r>
            <a:endParaRPr lang="es-AR" sz="1800" b="1" dirty="0">
              <a:solidFill>
                <a:schemeClr val="bg2"/>
              </a:solidFill>
            </a:endParaRPr>
          </a:p>
        </p:txBody>
      </p:sp>
      <p:sp>
        <p:nvSpPr>
          <p:cNvPr id="11" name="10 CuadroTexto"/>
          <p:cNvSpPr txBox="1"/>
          <p:nvPr/>
        </p:nvSpPr>
        <p:spPr>
          <a:xfrm>
            <a:off x="4725672" y="1577797"/>
            <a:ext cx="4169691" cy="2569934"/>
          </a:xfrm>
          <a:prstGeom prst="rect">
            <a:avLst/>
          </a:prstGeom>
          <a:noFill/>
        </p:spPr>
        <p:txBody>
          <a:bodyPr wrap="square" rtlCol="0">
            <a:spAutoFit/>
          </a:bodyPr>
          <a:lstStyle/>
          <a:p>
            <a:pPr>
              <a:spcAft>
                <a:spcPts val="300"/>
              </a:spcAft>
            </a:pPr>
            <a:r>
              <a:rPr lang="es-AR" sz="1300" b="1" dirty="0"/>
              <a:t>Motivados por cuestiones sociales/culturales </a:t>
            </a:r>
            <a:r>
              <a:rPr lang="es-AR" sz="1300" dirty="0"/>
              <a:t>antes que económicas, </a:t>
            </a:r>
            <a:r>
              <a:rPr lang="es-AR" sz="1300" dirty="0" smtClean="0"/>
              <a:t>encuentran </a:t>
            </a:r>
            <a:r>
              <a:rPr lang="es-AR" sz="1300" dirty="0"/>
              <a:t>en el trabajo no sólo un vehículo para acceder al consumo de los bienes más preciados (ropa, electrónica, salidas) sino también </a:t>
            </a:r>
            <a:r>
              <a:rPr lang="es-AR" sz="1300" b="1" dirty="0"/>
              <a:t>un espacio para ponerse a prueba. </a:t>
            </a:r>
            <a:endParaRPr lang="es-AR" sz="1300" b="1" dirty="0" smtClean="0"/>
          </a:p>
          <a:p>
            <a:pPr>
              <a:spcAft>
                <a:spcPts val="300"/>
              </a:spcAft>
            </a:pPr>
            <a:r>
              <a:rPr lang="es-AR" sz="1300" b="1" dirty="0" smtClean="0"/>
              <a:t>Para los padres, el trabajo funciona como suerte der remedio contra la soledad, el desgano y la depresión adolescente  </a:t>
            </a:r>
          </a:p>
          <a:p>
            <a:pPr>
              <a:spcAft>
                <a:spcPts val="300"/>
              </a:spcAft>
            </a:pPr>
            <a:r>
              <a:rPr lang="es-AR" sz="1300" dirty="0" smtClean="0"/>
              <a:t>Para los chicos representa </a:t>
            </a:r>
            <a:r>
              <a:rPr lang="es-AR" sz="1300" dirty="0"/>
              <a:t>una </a:t>
            </a:r>
            <a:r>
              <a:rPr lang="es-AR" sz="1300" b="1" dirty="0"/>
              <a:t>experiencia </a:t>
            </a:r>
            <a:r>
              <a:rPr lang="es-AR" sz="1300" dirty="0" smtClean="0"/>
              <a:t>positiva  </a:t>
            </a:r>
            <a:r>
              <a:rPr lang="es-AR" sz="1300" dirty="0"/>
              <a:t>que amplifica el propio mundo de vida, expande horizontes, </a:t>
            </a:r>
            <a:r>
              <a:rPr lang="es-AR" sz="1300" b="1" dirty="0"/>
              <a:t>les permite romper el cascaron. </a:t>
            </a:r>
            <a:r>
              <a:rPr lang="es-AR" sz="1300" dirty="0" smtClean="0"/>
              <a:t>Tiende </a:t>
            </a:r>
            <a:r>
              <a:rPr lang="es-AR" sz="1300" dirty="0"/>
              <a:t>a ser vivido como un verdadero </a:t>
            </a:r>
            <a:r>
              <a:rPr lang="es-AR" sz="1300" b="1" dirty="0" smtClean="0"/>
              <a:t>logro.</a:t>
            </a:r>
            <a:endParaRPr lang="es-AR" sz="1300" dirty="0"/>
          </a:p>
        </p:txBody>
      </p:sp>
      <p:grpSp>
        <p:nvGrpSpPr>
          <p:cNvPr id="12" name="11 Grupo"/>
          <p:cNvGrpSpPr/>
          <p:nvPr/>
        </p:nvGrpSpPr>
        <p:grpSpPr>
          <a:xfrm>
            <a:off x="8784172" y="1651475"/>
            <a:ext cx="382654" cy="1282852"/>
            <a:chOff x="7552194" y="1582780"/>
            <a:chExt cx="476190" cy="1314285"/>
          </a:xfrm>
        </p:grpSpPr>
        <p:pic>
          <p:nvPicPr>
            <p:cNvPr id="13" name="1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14" name="13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spTree>
    <p:extLst>
      <p:ext uri="{BB962C8B-B14F-4D97-AF65-F5344CB8AC3E}">
        <p14:creationId xmlns:p14="http://schemas.microsoft.com/office/powerpoint/2010/main" xmlns="" val="4293048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17</a:t>
            </a:fld>
            <a:endParaRPr lang="es-AR"/>
          </a:p>
        </p:txBody>
      </p:sp>
      <p:sp>
        <p:nvSpPr>
          <p:cNvPr id="13" name="12 CuadroTexto"/>
          <p:cNvSpPr txBox="1"/>
          <p:nvPr/>
        </p:nvSpPr>
        <p:spPr>
          <a:xfrm>
            <a:off x="1563227" y="188161"/>
            <a:ext cx="5854167" cy="307777"/>
          </a:xfrm>
          <a:prstGeom prst="rect">
            <a:avLst/>
          </a:prstGeom>
          <a:noFill/>
        </p:spPr>
        <p:txBody>
          <a:bodyPr wrap="none" lIns="0" tIns="0" rIns="0" bIns="0" rtlCol="0">
            <a:spAutoFit/>
          </a:bodyPr>
          <a:lstStyle/>
          <a:p>
            <a:r>
              <a:rPr lang="es-AR" sz="2000" dirty="0" smtClean="0"/>
              <a:t>Motivado por razones muy diferentes según el NSE</a:t>
            </a:r>
          </a:p>
        </p:txBody>
      </p:sp>
      <p:sp>
        <p:nvSpPr>
          <p:cNvPr id="14" name="13 Rectángulo"/>
          <p:cNvSpPr/>
          <p:nvPr/>
        </p:nvSpPr>
        <p:spPr>
          <a:xfrm>
            <a:off x="4625483" y="1581445"/>
            <a:ext cx="4017585" cy="2408352"/>
          </a:xfrm>
          <a:prstGeom prst="rect">
            <a:avLst/>
          </a:prstGeom>
        </p:spPr>
        <p:txBody>
          <a:bodyPr wrap="square">
            <a:spAutoFit/>
          </a:bodyPr>
          <a:lstStyle/>
          <a:p>
            <a:pPr>
              <a:spcAft>
                <a:spcPts val="300"/>
              </a:spcAft>
            </a:pPr>
            <a:r>
              <a:rPr lang="es-AR" sz="1300" dirty="0" smtClean="0"/>
              <a:t>La búsqueda de independencia económica</a:t>
            </a:r>
            <a:r>
              <a:rPr lang="es-AR" sz="1300" b="1" dirty="0" smtClean="0"/>
              <a:t>, la ampliación de sus consumos personales </a:t>
            </a:r>
            <a:r>
              <a:rPr lang="es-AR" sz="1300" dirty="0" smtClean="0"/>
              <a:t>y </a:t>
            </a:r>
            <a:r>
              <a:rPr lang="es-AR" sz="1300" b="1" dirty="0" smtClean="0"/>
              <a:t>de sus propios mundos de vida + </a:t>
            </a:r>
            <a:r>
              <a:rPr lang="es-AR" sz="1300" dirty="0" smtClean="0"/>
              <a:t>(en algunos casos) un </a:t>
            </a:r>
            <a:r>
              <a:rPr lang="es-AR" sz="1300" b="1" dirty="0" smtClean="0"/>
              <a:t>bajo rendimiento escolar </a:t>
            </a:r>
            <a:r>
              <a:rPr lang="es-AR" sz="1300" dirty="0" smtClean="0"/>
              <a:t>son los motivos que gatillan la entrada al mundo del trabajo.  </a:t>
            </a:r>
          </a:p>
          <a:p>
            <a:pPr>
              <a:spcAft>
                <a:spcPts val="300"/>
              </a:spcAft>
            </a:pPr>
            <a:r>
              <a:rPr lang="es-AR" sz="1300" dirty="0" smtClean="0"/>
              <a:t>Con ingresos salariales muy variables</a:t>
            </a:r>
          </a:p>
          <a:p>
            <a:pPr>
              <a:spcAft>
                <a:spcPts val="300"/>
              </a:spcAft>
            </a:pPr>
            <a:r>
              <a:rPr lang="es-AR" sz="1300" dirty="0" smtClean="0"/>
              <a:t>Tienden a realizar jornadas laborales de medio o tiempo o de frecuencias irregulares (2 o 3 veces x semana)</a:t>
            </a:r>
          </a:p>
          <a:p>
            <a:pPr>
              <a:spcAft>
                <a:spcPts val="300"/>
              </a:spcAft>
            </a:pPr>
            <a:r>
              <a:rPr lang="es-AR" sz="1300" b="1" dirty="0" smtClean="0"/>
              <a:t>Un ingreso por media jornada ronda los $6.000</a:t>
            </a:r>
            <a:endParaRPr lang="es-AR" sz="1300" b="1" dirty="0"/>
          </a:p>
        </p:txBody>
      </p:sp>
      <p:sp>
        <p:nvSpPr>
          <p:cNvPr id="15" name="14 Rectángulo"/>
          <p:cNvSpPr/>
          <p:nvPr/>
        </p:nvSpPr>
        <p:spPr>
          <a:xfrm>
            <a:off x="364682" y="1479264"/>
            <a:ext cx="4046940" cy="2446824"/>
          </a:xfrm>
          <a:prstGeom prst="rect">
            <a:avLst/>
          </a:prstGeom>
        </p:spPr>
        <p:txBody>
          <a:bodyPr wrap="square">
            <a:spAutoFit/>
          </a:bodyPr>
          <a:lstStyle/>
          <a:p>
            <a:pPr>
              <a:spcAft>
                <a:spcPts val="300"/>
              </a:spcAft>
            </a:pPr>
            <a:r>
              <a:rPr lang="es-AR" sz="1300" dirty="0" smtClean="0"/>
              <a:t>El ingreso al trabajo está </a:t>
            </a:r>
            <a:r>
              <a:rPr lang="es-AR" sz="1300" b="1" dirty="0" smtClean="0"/>
              <a:t>motorizado por una clara necesidad económica de la familia.</a:t>
            </a:r>
          </a:p>
          <a:p>
            <a:pPr marL="87313" indent="-87313">
              <a:spcAft>
                <a:spcPts val="300"/>
              </a:spcAft>
            </a:pPr>
            <a:r>
              <a:rPr lang="es-AR" sz="1300" dirty="0" smtClean="0"/>
              <a:t>La edad promedio es de 12 años. </a:t>
            </a:r>
          </a:p>
          <a:p>
            <a:pPr>
              <a:spcAft>
                <a:spcPts val="300"/>
              </a:spcAft>
            </a:pPr>
            <a:r>
              <a:rPr lang="es-AR" sz="1300" dirty="0" smtClean="0"/>
              <a:t>Lo hacen de la mano de vecinos, familiares o amigos </a:t>
            </a:r>
          </a:p>
          <a:p>
            <a:pPr>
              <a:spcAft>
                <a:spcPts val="300"/>
              </a:spcAft>
            </a:pPr>
            <a:r>
              <a:rPr lang="es-AR" sz="1300" dirty="0" smtClean="0"/>
              <a:t>Sus ingresos se destinan a la ayuda familiar (siempre cuestiones de primera necesidad)  y gastos personales </a:t>
            </a:r>
          </a:p>
          <a:p>
            <a:pPr>
              <a:spcAft>
                <a:spcPts val="300"/>
              </a:spcAft>
            </a:pPr>
            <a:r>
              <a:rPr lang="es-AR" sz="1300" dirty="0" smtClean="0"/>
              <a:t>Tienden a cobrar por semana o por jornada un promedio de </a:t>
            </a:r>
            <a:r>
              <a:rPr lang="es-AR" sz="1300" b="1" dirty="0" smtClean="0"/>
              <a:t>$ 3.000 por quincena o $500 semanales x jornadas completas (9hs.)</a:t>
            </a:r>
            <a:endParaRPr lang="es-AR" sz="1300" dirty="0" smtClean="0"/>
          </a:p>
        </p:txBody>
      </p:sp>
      <p:sp>
        <p:nvSpPr>
          <p:cNvPr id="3" name="2 CuadroTexto"/>
          <p:cNvSpPr txBox="1"/>
          <p:nvPr/>
        </p:nvSpPr>
        <p:spPr>
          <a:xfrm>
            <a:off x="417575" y="817937"/>
            <a:ext cx="3978144" cy="553998"/>
          </a:xfrm>
          <a:prstGeom prst="rect">
            <a:avLst/>
          </a:prstGeom>
          <a:noFill/>
        </p:spPr>
        <p:txBody>
          <a:bodyPr wrap="square" lIns="0" tIns="0" rIns="0" bIns="0" rtlCol="0">
            <a:spAutoFit/>
          </a:bodyPr>
          <a:lstStyle/>
          <a:p>
            <a:r>
              <a:rPr lang="es-AR" b="1" dirty="0">
                <a:solidFill>
                  <a:schemeClr val="accent2"/>
                </a:solidFill>
              </a:rPr>
              <a:t>N</a:t>
            </a:r>
            <a:r>
              <a:rPr lang="es-AR" b="1" dirty="0" smtClean="0">
                <a:solidFill>
                  <a:schemeClr val="accent2"/>
                </a:solidFill>
              </a:rPr>
              <a:t>ecesidad económica propia y familiar </a:t>
            </a:r>
          </a:p>
        </p:txBody>
      </p:sp>
      <p:sp>
        <p:nvSpPr>
          <p:cNvPr id="10" name="9 CuadroTexto"/>
          <p:cNvSpPr txBox="1"/>
          <p:nvPr/>
        </p:nvSpPr>
        <p:spPr>
          <a:xfrm>
            <a:off x="4720145" y="801971"/>
            <a:ext cx="4064027" cy="553998"/>
          </a:xfrm>
          <a:prstGeom prst="rect">
            <a:avLst/>
          </a:prstGeom>
          <a:noFill/>
        </p:spPr>
        <p:txBody>
          <a:bodyPr wrap="square" lIns="0" tIns="0" rIns="0" bIns="0" rtlCol="0">
            <a:spAutoFit/>
          </a:bodyPr>
          <a:lstStyle/>
          <a:p>
            <a:r>
              <a:rPr lang="es-AR" b="1" dirty="0" smtClean="0">
                <a:solidFill>
                  <a:schemeClr val="bg2"/>
                </a:solidFill>
              </a:rPr>
              <a:t>Solventar sus propios gastos, sentirse grandes y capaces. </a:t>
            </a:r>
          </a:p>
        </p:txBody>
      </p:sp>
      <p:sp>
        <p:nvSpPr>
          <p:cNvPr id="19" name="Rectángulo 5"/>
          <p:cNvSpPr/>
          <p:nvPr/>
        </p:nvSpPr>
        <p:spPr>
          <a:xfrm>
            <a:off x="397150" y="4045353"/>
            <a:ext cx="8424862" cy="523220"/>
          </a:xfrm>
          <a:prstGeom prst="rect">
            <a:avLst/>
          </a:prstGeom>
          <a:noFill/>
        </p:spPr>
        <p:txBody>
          <a:bodyPr wrap="square">
            <a:spAutoFit/>
          </a:bodyPr>
          <a:lstStyle/>
          <a:p>
            <a:pPr>
              <a:spcAft>
                <a:spcPts val="1200"/>
              </a:spcAft>
            </a:pPr>
            <a:r>
              <a:rPr lang="es-AR" sz="1400" dirty="0" smtClean="0">
                <a:solidFill>
                  <a:schemeClr val="accent5"/>
                </a:solidFill>
              </a:rPr>
              <a:t>El acceso o la ampliación de los consumos (ropa, salidas y electrónica) es clave entre jóvenes de una generación que construye una parte importante de su identidad en torno al consumo </a:t>
            </a:r>
            <a:endParaRPr lang="es-AR" sz="1400" dirty="0">
              <a:solidFill>
                <a:schemeClr val="accent5"/>
              </a:solidFill>
            </a:endParaRPr>
          </a:p>
        </p:txBody>
      </p:sp>
      <p:grpSp>
        <p:nvGrpSpPr>
          <p:cNvPr id="18" name="17 Grupo"/>
          <p:cNvGrpSpPr/>
          <p:nvPr/>
        </p:nvGrpSpPr>
        <p:grpSpPr>
          <a:xfrm>
            <a:off x="8784172" y="1651475"/>
            <a:ext cx="382654" cy="1282852"/>
            <a:chOff x="7552194" y="1582780"/>
            <a:chExt cx="476190" cy="1314285"/>
          </a:xfrm>
        </p:grpSpPr>
        <p:pic>
          <p:nvPicPr>
            <p:cNvPr id="20" name="1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21" name="20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grpSp>
        <p:nvGrpSpPr>
          <p:cNvPr id="22" name="21 Grupo"/>
          <p:cNvGrpSpPr/>
          <p:nvPr/>
        </p:nvGrpSpPr>
        <p:grpSpPr>
          <a:xfrm>
            <a:off x="-46697" y="1652240"/>
            <a:ext cx="403820" cy="1282086"/>
            <a:chOff x="-46697" y="1652240"/>
            <a:chExt cx="403820" cy="1282086"/>
          </a:xfrm>
        </p:grpSpPr>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24" name="23 Rectángulo"/>
            <p:cNvSpPr/>
            <p:nvPr/>
          </p:nvSpPr>
          <p:spPr>
            <a:xfrm>
              <a:off x="-237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spTree>
    <p:extLst>
      <p:ext uri="{BB962C8B-B14F-4D97-AF65-F5344CB8AC3E}">
        <p14:creationId xmlns:p14="http://schemas.microsoft.com/office/powerpoint/2010/main" xmlns="" val="3289190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18</a:t>
            </a:fld>
            <a:endParaRPr lang="es-AR" dirty="0"/>
          </a:p>
        </p:txBody>
      </p:sp>
      <p:sp>
        <p:nvSpPr>
          <p:cNvPr id="9" name="8 Rectángulo"/>
          <p:cNvSpPr/>
          <p:nvPr/>
        </p:nvSpPr>
        <p:spPr bwMode="ltGray">
          <a:xfrm>
            <a:off x="468313" y="1075423"/>
            <a:ext cx="4272518" cy="40680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AR" dirty="0">
              <a:solidFill>
                <a:srgbClr val="00B0F0"/>
              </a:solidFill>
            </a:endParaRPr>
          </a:p>
        </p:txBody>
      </p:sp>
      <p:sp>
        <p:nvSpPr>
          <p:cNvPr id="19" name="1 Título"/>
          <p:cNvSpPr txBox="1">
            <a:spLocks/>
          </p:cNvSpPr>
          <p:nvPr/>
        </p:nvSpPr>
        <p:spPr>
          <a:xfrm>
            <a:off x="591995" y="1649039"/>
            <a:ext cx="3457980" cy="528260"/>
          </a:xfrm>
          <a:prstGeom prst="rect">
            <a:avLst/>
          </a:prstGeom>
        </p:spPr>
        <p:txBody>
          <a:bodyPr vert="horz" lIns="0" tIns="0" rIns="0" bIns="0" rtlCol="0" anchor="t">
            <a:noAutofit/>
          </a:bodyPr>
          <a:lstStyle>
            <a:lvl1pPr algn="l" defTabSz="685800" rtl="0" eaLnBrk="1" latinLnBrk="0" hangingPunct="1">
              <a:lnSpc>
                <a:spcPct val="100000"/>
              </a:lnSpc>
              <a:spcBef>
                <a:spcPts val="450"/>
              </a:spcBef>
              <a:buNone/>
              <a:defRPr sz="1800" b="1" kern="1200">
                <a:solidFill>
                  <a:schemeClr val="tx1"/>
                </a:solidFill>
                <a:latin typeface="+mj-lt"/>
                <a:ea typeface="+mj-ea"/>
                <a:cs typeface="+mj-cs"/>
              </a:defRPr>
            </a:lvl1pPr>
          </a:lstStyle>
          <a:p>
            <a:endParaRPr lang="es-ES" sz="1200" b="0" dirty="0"/>
          </a:p>
        </p:txBody>
      </p:sp>
      <p:sp>
        <p:nvSpPr>
          <p:cNvPr id="17" name="16 CuadroTexto"/>
          <p:cNvSpPr txBox="1"/>
          <p:nvPr/>
        </p:nvSpPr>
        <p:spPr>
          <a:xfrm>
            <a:off x="270080" y="1490158"/>
            <a:ext cx="4399192" cy="2608406"/>
          </a:xfrm>
          <a:prstGeom prst="rect">
            <a:avLst/>
          </a:prstGeom>
          <a:noFill/>
        </p:spPr>
        <p:txBody>
          <a:bodyPr wrap="square" rtlCol="0">
            <a:spAutoFit/>
          </a:bodyPr>
          <a:lstStyle/>
          <a:p>
            <a:pPr>
              <a:spcAft>
                <a:spcPts val="300"/>
              </a:spcAft>
            </a:pPr>
            <a:r>
              <a:rPr lang="es-AR" sz="1300" dirty="0" smtClean="0"/>
              <a:t>Entran </a:t>
            </a:r>
            <a:r>
              <a:rPr lang="es-AR" sz="1300" dirty="0"/>
              <a:t>a un mundo con </a:t>
            </a:r>
            <a:r>
              <a:rPr lang="es-AR" sz="1300" b="1" dirty="0"/>
              <a:t>jerarquías </a:t>
            </a:r>
            <a:r>
              <a:rPr lang="es-AR" sz="1300" b="1" dirty="0" smtClean="0"/>
              <a:t>rígidas, competencia fuerte y desgaste físico.</a:t>
            </a:r>
            <a:endParaRPr lang="es-AR" sz="1300" b="1" dirty="0"/>
          </a:p>
          <a:p>
            <a:pPr>
              <a:spcAft>
                <a:spcPts val="300"/>
              </a:spcAft>
            </a:pPr>
            <a:r>
              <a:rPr lang="es-AR" sz="1300" dirty="0" smtClean="0"/>
              <a:t>Los adultos </a:t>
            </a:r>
            <a:r>
              <a:rPr lang="es-AR" sz="1300" b="1" dirty="0"/>
              <a:t>los tratan como pares</a:t>
            </a:r>
            <a:r>
              <a:rPr lang="es-AR" sz="1300" dirty="0"/>
              <a:t>. No asumen ningún rol de protección o cuidado </a:t>
            </a:r>
            <a:r>
              <a:rPr lang="es-AR" sz="1300" dirty="0" smtClean="0"/>
              <a:t>( </a:t>
            </a:r>
            <a:r>
              <a:rPr lang="es-AR" sz="1300" dirty="0"/>
              <a:t>hasta en algunos casos, </a:t>
            </a:r>
            <a:r>
              <a:rPr lang="es-AR" sz="1300" dirty="0" smtClean="0"/>
              <a:t>aprovecha la vulnerabilidad de los adolescentes para asignarles las funciones más riesgosas y exigentes para el cuerpo) .</a:t>
            </a:r>
          </a:p>
          <a:p>
            <a:pPr>
              <a:spcAft>
                <a:spcPts val="300"/>
              </a:spcAft>
            </a:pPr>
            <a:r>
              <a:rPr lang="es-AR" sz="1300" b="1" dirty="0" smtClean="0"/>
              <a:t>El trabajo interfiere visiblemente con su desempeño escolar, su socialización y su esparcimiento. </a:t>
            </a:r>
          </a:p>
          <a:p>
            <a:pPr>
              <a:spcAft>
                <a:spcPts val="300"/>
              </a:spcAft>
            </a:pPr>
            <a:r>
              <a:rPr lang="es-AR" sz="1300" dirty="0" smtClean="0"/>
              <a:t>Suelen desempeñar tareas de riesgo que pueden generar accidentes o daños corporales </a:t>
            </a:r>
            <a:r>
              <a:rPr lang="es-AR" sz="1300" dirty="0"/>
              <a:t>importantes o efectos nocivos en su salud general.  </a:t>
            </a:r>
            <a:endParaRPr lang="es-AR" sz="1300" dirty="0" smtClean="0"/>
          </a:p>
        </p:txBody>
      </p:sp>
      <p:sp>
        <p:nvSpPr>
          <p:cNvPr id="23" name="22 Rectángulo"/>
          <p:cNvSpPr/>
          <p:nvPr/>
        </p:nvSpPr>
        <p:spPr>
          <a:xfrm>
            <a:off x="361983" y="862686"/>
            <a:ext cx="4220650" cy="584775"/>
          </a:xfrm>
          <a:prstGeom prst="rect">
            <a:avLst/>
          </a:prstGeom>
        </p:spPr>
        <p:txBody>
          <a:bodyPr wrap="square">
            <a:spAutoFit/>
          </a:bodyPr>
          <a:lstStyle/>
          <a:p>
            <a:r>
              <a:rPr lang="es-AR" sz="1600" b="1" dirty="0">
                <a:solidFill>
                  <a:schemeClr val="accent2"/>
                </a:solidFill>
              </a:rPr>
              <a:t>El ingreso al trabajo es totalmente disruptivo con la idea de adolescencia</a:t>
            </a:r>
          </a:p>
        </p:txBody>
      </p:sp>
      <p:grpSp>
        <p:nvGrpSpPr>
          <p:cNvPr id="21" name="20 Grupo"/>
          <p:cNvGrpSpPr/>
          <p:nvPr/>
        </p:nvGrpSpPr>
        <p:grpSpPr>
          <a:xfrm>
            <a:off x="-46697" y="1652240"/>
            <a:ext cx="403820" cy="1282086"/>
            <a:chOff x="-46697" y="1652240"/>
            <a:chExt cx="403820" cy="1282086"/>
          </a:xfrm>
        </p:grpSpPr>
        <p:pic>
          <p:nvPicPr>
            <p:cNvPr id="22" name="2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25" name="24 Rectángulo"/>
            <p:cNvSpPr/>
            <p:nvPr/>
          </p:nvSpPr>
          <p:spPr>
            <a:xfrm>
              <a:off x="-237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sp>
        <p:nvSpPr>
          <p:cNvPr id="3" name="2 Rectángulo"/>
          <p:cNvSpPr/>
          <p:nvPr/>
        </p:nvSpPr>
        <p:spPr>
          <a:xfrm>
            <a:off x="270080" y="4022364"/>
            <a:ext cx="4209406" cy="600164"/>
          </a:xfrm>
          <a:prstGeom prst="rect">
            <a:avLst/>
          </a:prstGeom>
        </p:spPr>
        <p:txBody>
          <a:bodyPr wrap="square">
            <a:spAutoFit/>
          </a:bodyPr>
          <a:lstStyle/>
          <a:p>
            <a:pPr>
              <a:spcAft>
                <a:spcPts val="300"/>
              </a:spcAft>
            </a:pPr>
            <a:r>
              <a:rPr lang="es-AR" sz="1100" b="1" dirty="0">
                <a:solidFill>
                  <a:schemeClr val="accent2"/>
                </a:solidFill>
              </a:rPr>
              <a:t>Pero no todo es negativo: se genera cierto espíritu de grupo y camaradería de hombres donde se los incluye como </a:t>
            </a:r>
            <a:r>
              <a:rPr lang="es-AR" sz="1100" b="1" dirty="0" smtClean="0">
                <a:solidFill>
                  <a:schemeClr val="accent2"/>
                </a:solidFill>
              </a:rPr>
              <a:t>“</a:t>
            </a:r>
            <a:r>
              <a:rPr lang="es-AR" sz="1100" b="1" dirty="0">
                <a:solidFill>
                  <a:schemeClr val="accent2"/>
                </a:solidFill>
              </a:rPr>
              <a:t>uno más”. </a:t>
            </a:r>
            <a:endParaRPr lang="es-AR" sz="1100" dirty="0">
              <a:solidFill>
                <a:schemeClr val="accent2"/>
              </a:solidFill>
            </a:endParaRPr>
          </a:p>
        </p:txBody>
      </p:sp>
      <p:grpSp>
        <p:nvGrpSpPr>
          <p:cNvPr id="13" name="12 Grupo"/>
          <p:cNvGrpSpPr/>
          <p:nvPr/>
        </p:nvGrpSpPr>
        <p:grpSpPr>
          <a:xfrm>
            <a:off x="8784172" y="1651475"/>
            <a:ext cx="382654" cy="1282852"/>
            <a:chOff x="7552194" y="1582780"/>
            <a:chExt cx="476190" cy="1314285"/>
          </a:xfrm>
        </p:grpSpPr>
        <p:pic>
          <p:nvPicPr>
            <p:cNvPr id="14" name="1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16" name="15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sp>
        <p:nvSpPr>
          <p:cNvPr id="18" name="1 Título"/>
          <p:cNvSpPr>
            <a:spLocks noGrp="1"/>
          </p:cNvSpPr>
          <p:nvPr>
            <p:ph type="title"/>
          </p:nvPr>
        </p:nvSpPr>
        <p:spPr>
          <a:xfrm>
            <a:off x="228383" y="318378"/>
            <a:ext cx="8600156" cy="528260"/>
          </a:xfrm>
        </p:spPr>
        <p:txBody>
          <a:bodyPr/>
          <a:lstStyle/>
          <a:p>
            <a:pPr algn="ctr"/>
            <a:r>
              <a:rPr lang="es-AR" sz="2000" b="0" dirty="0" smtClean="0"/>
              <a:t>Con efectos muy diferentes en la vida cotidiana </a:t>
            </a:r>
            <a:endParaRPr lang="es-AR" sz="2000" b="0" dirty="0"/>
          </a:p>
        </p:txBody>
      </p:sp>
      <p:sp>
        <p:nvSpPr>
          <p:cNvPr id="20" name="19 CuadroTexto"/>
          <p:cNvSpPr txBox="1"/>
          <p:nvPr/>
        </p:nvSpPr>
        <p:spPr>
          <a:xfrm>
            <a:off x="4479486" y="1724466"/>
            <a:ext cx="4212653" cy="2769989"/>
          </a:xfrm>
          <a:prstGeom prst="rect">
            <a:avLst/>
          </a:prstGeom>
          <a:noFill/>
        </p:spPr>
        <p:txBody>
          <a:bodyPr wrap="square" rtlCol="0">
            <a:spAutoFit/>
          </a:bodyPr>
          <a:lstStyle/>
          <a:p>
            <a:pPr>
              <a:spcAft>
                <a:spcPts val="300"/>
              </a:spcAft>
            </a:pPr>
            <a:r>
              <a:rPr lang="es-AR" sz="1300" dirty="0" smtClean="0"/>
              <a:t>Ingresan a </a:t>
            </a:r>
            <a:r>
              <a:rPr lang="es-AR" sz="1300" b="1" dirty="0" smtClean="0"/>
              <a:t>entornos amigables </a:t>
            </a:r>
            <a:r>
              <a:rPr lang="es-AR" sz="1300" dirty="0" smtClean="0"/>
              <a:t>donde se los reconoce como adolescentes, se los cuida, se los protege. </a:t>
            </a:r>
          </a:p>
          <a:p>
            <a:pPr>
              <a:spcAft>
                <a:spcPts val="300"/>
              </a:spcAft>
            </a:pPr>
            <a:r>
              <a:rPr lang="es-AR" sz="1300" dirty="0" smtClean="0"/>
              <a:t>Son trabajos de medio tiempo o de una frecuencia baja (2 o 3 veces por semana) que </a:t>
            </a:r>
            <a:r>
              <a:rPr lang="es-AR" sz="1300" b="1" dirty="0" smtClean="0"/>
              <a:t>sólo afectan parcialmente otras áreas de su vida. </a:t>
            </a:r>
            <a:endParaRPr lang="es-AR" sz="1300" b="1" dirty="0"/>
          </a:p>
          <a:p>
            <a:r>
              <a:rPr lang="es-AR" sz="1300" dirty="0" smtClean="0"/>
              <a:t>En general los ingresos monetarios que consiguen se destinan sus </a:t>
            </a:r>
            <a:r>
              <a:rPr lang="es-AR" sz="1300" b="1" dirty="0" smtClean="0"/>
              <a:t>consumos personales. </a:t>
            </a:r>
            <a:r>
              <a:rPr lang="es-AR" sz="1300" dirty="0" smtClean="0"/>
              <a:t>Muy excepcionalmente destinan una parte de </a:t>
            </a:r>
            <a:r>
              <a:rPr lang="es-AR" sz="1300" b="1" dirty="0" smtClean="0"/>
              <a:t>ellos para colaborar con proyectos familiares</a:t>
            </a:r>
            <a:r>
              <a:rPr lang="es-AR" sz="1300" dirty="0" smtClean="0"/>
              <a:t> (pe.: ampliaciones o refracciones de las viviendas familiares) pero </a:t>
            </a:r>
            <a:r>
              <a:rPr lang="es-AR" sz="1300" b="1" dirty="0" smtClean="0"/>
              <a:t>casi nunca van a cubrir necesidades básicas del grupo familiar.   </a:t>
            </a:r>
            <a:endParaRPr lang="es-AR" sz="1300" b="1" dirty="0"/>
          </a:p>
        </p:txBody>
      </p:sp>
      <p:sp>
        <p:nvSpPr>
          <p:cNvPr id="24" name="23 Rectángulo"/>
          <p:cNvSpPr/>
          <p:nvPr/>
        </p:nvSpPr>
        <p:spPr>
          <a:xfrm>
            <a:off x="4479486" y="842097"/>
            <a:ext cx="4508792" cy="830997"/>
          </a:xfrm>
          <a:prstGeom prst="rect">
            <a:avLst/>
          </a:prstGeom>
        </p:spPr>
        <p:txBody>
          <a:bodyPr wrap="square">
            <a:spAutoFit/>
          </a:bodyPr>
          <a:lstStyle/>
          <a:p>
            <a:r>
              <a:rPr lang="es-AR" sz="1600" b="1" dirty="0" smtClean="0">
                <a:solidFill>
                  <a:schemeClr val="bg2"/>
                </a:solidFill>
              </a:rPr>
              <a:t>Los adultos </a:t>
            </a:r>
            <a:r>
              <a:rPr lang="es-AR" sz="1600" b="1" dirty="0">
                <a:solidFill>
                  <a:schemeClr val="bg2"/>
                </a:solidFill>
              </a:rPr>
              <a:t>conservan cierto rol de protección y cuidado </a:t>
            </a:r>
            <a:r>
              <a:rPr lang="es-AR" sz="1600" b="1" dirty="0" smtClean="0">
                <a:solidFill>
                  <a:schemeClr val="bg2"/>
                </a:solidFill>
              </a:rPr>
              <a:t>y </a:t>
            </a:r>
            <a:r>
              <a:rPr lang="es-AR" sz="1600" b="1" dirty="0">
                <a:solidFill>
                  <a:schemeClr val="bg2"/>
                </a:solidFill>
              </a:rPr>
              <a:t>no implican un fuerte desgaste físico. </a:t>
            </a:r>
          </a:p>
        </p:txBody>
      </p:sp>
    </p:spTree>
    <p:extLst>
      <p:ext uri="{BB962C8B-B14F-4D97-AF65-F5344CB8AC3E}">
        <p14:creationId xmlns:p14="http://schemas.microsoft.com/office/powerpoint/2010/main" xmlns="" val="4177373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051" y="297112"/>
            <a:ext cx="8600156" cy="528260"/>
          </a:xfrm>
        </p:spPr>
        <p:txBody>
          <a:bodyPr/>
          <a:lstStyle/>
          <a:p>
            <a:pPr algn="ctr"/>
            <a:r>
              <a:rPr lang="es-AR" sz="2000" b="0" dirty="0" smtClean="0"/>
              <a:t>Con expectativas de futuro muy diferentes </a:t>
            </a:r>
            <a:endParaRPr lang="es-AR" sz="2000" b="0" dirty="0"/>
          </a:p>
        </p:txBody>
      </p:sp>
      <p:sp>
        <p:nvSpPr>
          <p:cNvPr id="4" name="3 Marcador de número de diapositiva"/>
          <p:cNvSpPr>
            <a:spLocks noGrp="1"/>
          </p:cNvSpPr>
          <p:nvPr>
            <p:ph type="sldNum" sz="quarter" idx="12"/>
          </p:nvPr>
        </p:nvSpPr>
        <p:spPr/>
        <p:txBody>
          <a:bodyPr/>
          <a:lstStyle/>
          <a:p>
            <a:fld id="{3034273E-80BF-4172-B30A-E2C07463D4C4}" type="slidenum">
              <a:rPr lang="es-AR" smtClean="0"/>
              <a:pPr/>
              <a:t>19</a:t>
            </a:fld>
            <a:endParaRPr lang="es-AR"/>
          </a:p>
        </p:txBody>
      </p:sp>
      <p:sp>
        <p:nvSpPr>
          <p:cNvPr id="6" name="5 CuadroTexto"/>
          <p:cNvSpPr txBox="1"/>
          <p:nvPr/>
        </p:nvSpPr>
        <p:spPr>
          <a:xfrm>
            <a:off x="376330" y="1418443"/>
            <a:ext cx="4195670" cy="2085186"/>
          </a:xfrm>
          <a:prstGeom prst="rect">
            <a:avLst/>
          </a:prstGeom>
          <a:noFill/>
        </p:spPr>
        <p:txBody>
          <a:bodyPr wrap="square" rtlCol="0">
            <a:spAutoFit/>
          </a:bodyPr>
          <a:lstStyle/>
          <a:p>
            <a:pPr>
              <a:spcAft>
                <a:spcPts val="300"/>
              </a:spcAft>
            </a:pPr>
            <a:endParaRPr lang="es-AR" sz="1400" dirty="0" smtClean="0"/>
          </a:p>
          <a:p>
            <a:pPr>
              <a:spcAft>
                <a:spcPts val="300"/>
              </a:spcAft>
            </a:pPr>
            <a:r>
              <a:rPr lang="es-AR" sz="1200" dirty="0" smtClean="0"/>
              <a:t>El acceso a un empleo formal, en blanco, con un salario fijo, aportes patronales y con cumplimiento de normas de seguridad es la gran aspiración de estos jóvenes.</a:t>
            </a:r>
          </a:p>
          <a:p>
            <a:pPr>
              <a:spcAft>
                <a:spcPts val="300"/>
              </a:spcAft>
            </a:pPr>
            <a:r>
              <a:rPr lang="es-AR" sz="1200" b="1" dirty="0" smtClean="0"/>
              <a:t>La fábrica se configura como un espacio idealizado</a:t>
            </a:r>
            <a:r>
              <a:rPr lang="es-AR" sz="1200" dirty="0" smtClean="0"/>
              <a:t>, sobre todos entre aquellos que  cuentan con experiencias familiares  o cercanas . </a:t>
            </a:r>
          </a:p>
          <a:p>
            <a:pPr>
              <a:spcAft>
                <a:spcPts val="300"/>
              </a:spcAft>
            </a:pPr>
            <a:r>
              <a:rPr lang="es-AR" sz="1200" dirty="0" smtClean="0"/>
              <a:t>La vocación o la idea del trabajo como vehículo para la expresión de la subjetividad no tiene lugar en el discurso de estos jóvenes.  </a:t>
            </a:r>
            <a:endParaRPr lang="es-AR" sz="1200" dirty="0"/>
          </a:p>
        </p:txBody>
      </p:sp>
      <p:sp>
        <p:nvSpPr>
          <p:cNvPr id="7" name="6 CuadroTexto"/>
          <p:cNvSpPr txBox="1"/>
          <p:nvPr/>
        </p:nvSpPr>
        <p:spPr>
          <a:xfrm>
            <a:off x="4626040" y="825372"/>
            <a:ext cx="4330501" cy="830997"/>
          </a:xfrm>
          <a:prstGeom prst="rect">
            <a:avLst/>
          </a:prstGeom>
          <a:noFill/>
        </p:spPr>
        <p:txBody>
          <a:bodyPr wrap="square" rtlCol="0">
            <a:spAutoFit/>
          </a:bodyPr>
          <a:lstStyle/>
          <a:p>
            <a:r>
              <a:rPr lang="es-AR" sz="1600" b="1" dirty="0" smtClean="0">
                <a:solidFill>
                  <a:schemeClr val="bg2"/>
                </a:solidFill>
              </a:rPr>
              <a:t>La oficina: un espacio idealizado para los adolescentes  de clase media   </a:t>
            </a:r>
          </a:p>
          <a:p>
            <a:endParaRPr lang="es-AR" sz="1600" b="1" dirty="0" smtClean="0">
              <a:solidFill>
                <a:schemeClr val="bg2"/>
              </a:solidFill>
            </a:endParaRPr>
          </a:p>
        </p:txBody>
      </p:sp>
      <p:sp>
        <p:nvSpPr>
          <p:cNvPr id="8" name="7 Rectángulo"/>
          <p:cNvSpPr/>
          <p:nvPr/>
        </p:nvSpPr>
        <p:spPr>
          <a:xfrm>
            <a:off x="4672035" y="1769134"/>
            <a:ext cx="4150172" cy="2123658"/>
          </a:xfrm>
          <a:prstGeom prst="rect">
            <a:avLst/>
          </a:prstGeom>
        </p:spPr>
        <p:txBody>
          <a:bodyPr wrap="square">
            <a:spAutoFit/>
          </a:bodyPr>
          <a:lstStyle/>
          <a:p>
            <a:r>
              <a:rPr lang="es-AR" sz="1200" dirty="0"/>
              <a:t>El primer trabajo es siempre una transición, algo pasajero. La antesala de un trabajo anhelado. </a:t>
            </a:r>
            <a:r>
              <a:rPr lang="es-AR" sz="1200" b="1" dirty="0"/>
              <a:t>Porque el trabajo adulto, y sobre todo el trabajo de oficina, conserva cierta aura, cierta idealización. </a:t>
            </a:r>
            <a:endParaRPr lang="es-AR" sz="1200" b="1" dirty="0" smtClean="0"/>
          </a:p>
          <a:p>
            <a:r>
              <a:rPr lang="es-AR" sz="1200" dirty="0" smtClean="0"/>
              <a:t>Trabajo </a:t>
            </a:r>
            <a:r>
              <a:rPr lang="es-AR" sz="1200" dirty="0"/>
              <a:t>como vocación para algunos. Y trabajo como motor de crecimiento económico para otros, es la cara de una misma moneda. Porque, a diferencia de los chicos de los sectores más vulnerables, ellos no ponen en duda la idea de un futuro alentador. La idea  de progreso no está desmontada. El futuro (y por ende del trabajo) es </a:t>
            </a:r>
            <a:r>
              <a:rPr lang="es-AR" sz="1200" dirty="0" smtClean="0"/>
              <a:t>producto de una </a:t>
            </a:r>
            <a:r>
              <a:rPr lang="es-AR" sz="1200" dirty="0"/>
              <a:t>construcción individual/subjetiva. </a:t>
            </a:r>
          </a:p>
        </p:txBody>
      </p:sp>
      <p:sp>
        <p:nvSpPr>
          <p:cNvPr id="3" name="2 Rectángulo"/>
          <p:cNvSpPr/>
          <p:nvPr/>
        </p:nvSpPr>
        <p:spPr>
          <a:xfrm>
            <a:off x="361983" y="846638"/>
            <a:ext cx="4210017" cy="584775"/>
          </a:xfrm>
          <a:prstGeom prst="rect">
            <a:avLst/>
          </a:prstGeom>
        </p:spPr>
        <p:txBody>
          <a:bodyPr wrap="square">
            <a:spAutoFit/>
          </a:bodyPr>
          <a:lstStyle/>
          <a:p>
            <a:r>
              <a:rPr lang="es-AR" sz="1600" b="1" dirty="0">
                <a:solidFill>
                  <a:schemeClr val="accent2"/>
                </a:solidFill>
              </a:rPr>
              <a:t>La fábrica se consolida como </a:t>
            </a:r>
            <a:r>
              <a:rPr lang="es-AR" sz="1600" b="1" dirty="0">
                <a:solidFill>
                  <a:schemeClr val="accent2"/>
                </a:solidFill>
                <a:latin typeface="Arial" panose="020B0604020202020204" pitchFamily="34" charset="0"/>
                <a:cs typeface="Arial" panose="020B0604020202020204" pitchFamily="34" charset="0"/>
              </a:rPr>
              <a:t>e</a:t>
            </a:r>
            <a:r>
              <a:rPr lang="es-AR" sz="1600" b="1" dirty="0">
                <a:solidFill>
                  <a:schemeClr val="accent2"/>
                </a:solidFill>
              </a:rPr>
              <a:t>l </a:t>
            </a:r>
            <a:r>
              <a:rPr lang="es-AR" sz="1600" b="1" dirty="0" err="1">
                <a:solidFill>
                  <a:schemeClr val="accent2"/>
                </a:solidFill>
              </a:rPr>
              <a:t>aspiracional</a:t>
            </a:r>
            <a:r>
              <a:rPr lang="es-AR" sz="1600" b="1" dirty="0">
                <a:solidFill>
                  <a:schemeClr val="accent2"/>
                </a:solidFill>
              </a:rPr>
              <a:t> </a:t>
            </a:r>
          </a:p>
        </p:txBody>
      </p:sp>
      <p:grpSp>
        <p:nvGrpSpPr>
          <p:cNvPr id="9" name="8 Grupo"/>
          <p:cNvGrpSpPr/>
          <p:nvPr/>
        </p:nvGrpSpPr>
        <p:grpSpPr>
          <a:xfrm>
            <a:off x="8784172" y="1651475"/>
            <a:ext cx="382654" cy="1282852"/>
            <a:chOff x="7552194" y="1582780"/>
            <a:chExt cx="476190" cy="1314285"/>
          </a:xfrm>
        </p:grpSpPr>
        <p:pic>
          <p:nvPicPr>
            <p:cNvPr id="10" name="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11" name="10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grpSp>
        <p:nvGrpSpPr>
          <p:cNvPr id="12" name="11 Grupo"/>
          <p:cNvGrpSpPr/>
          <p:nvPr/>
        </p:nvGrpSpPr>
        <p:grpSpPr>
          <a:xfrm>
            <a:off x="-46697" y="1652240"/>
            <a:ext cx="403820" cy="1282086"/>
            <a:chOff x="-46697" y="1652240"/>
            <a:chExt cx="403820" cy="1282086"/>
          </a:xfrm>
        </p:grpSpPr>
        <p:pic>
          <p:nvPicPr>
            <p:cNvPr id="13" name="1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14" name="13 Rectángulo"/>
            <p:cNvSpPr/>
            <p:nvPr/>
          </p:nvSpPr>
          <p:spPr>
            <a:xfrm>
              <a:off x="-237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spTree>
    <p:extLst>
      <p:ext uri="{BB962C8B-B14F-4D97-AF65-F5344CB8AC3E}">
        <p14:creationId xmlns:p14="http://schemas.microsoft.com/office/powerpoint/2010/main" xmlns="" val="1801791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60444"/>
            <a:ext cx="8600156" cy="528260"/>
          </a:xfrm>
        </p:spPr>
        <p:txBody>
          <a:bodyPr/>
          <a:lstStyle/>
          <a:p>
            <a:r>
              <a:rPr lang="es-AR" sz="2000" b="0" dirty="0" smtClean="0"/>
              <a:t>Índice</a:t>
            </a:r>
            <a:endParaRPr lang="es-AR" sz="2000" b="0" dirty="0"/>
          </a:p>
        </p:txBody>
      </p:sp>
      <p:sp>
        <p:nvSpPr>
          <p:cNvPr id="3" name="2 Marcador de número de diapositiva"/>
          <p:cNvSpPr>
            <a:spLocks noGrp="1"/>
          </p:cNvSpPr>
          <p:nvPr>
            <p:ph type="sldNum" sz="quarter" idx="10"/>
          </p:nvPr>
        </p:nvSpPr>
        <p:spPr/>
        <p:txBody>
          <a:bodyPr/>
          <a:lstStyle/>
          <a:p>
            <a:fld id="{9784CBA3-D598-4B1F-BAA3-EE14B5154290}" type="slidenum">
              <a:rPr lang="en-AU" smtClean="0"/>
              <a:pPr/>
              <a:t>2</a:t>
            </a:fld>
            <a:endParaRPr lang="en-AU" dirty="0"/>
          </a:p>
        </p:txBody>
      </p:sp>
      <p:sp>
        <p:nvSpPr>
          <p:cNvPr id="6" name="5 Marcador de texto"/>
          <p:cNvSpPr>
            <a:spLocks noGrp="1"/>
          </p:cNvSpPr>
          <p:nvPr>
            <p:ph type="body" sz="quarter" idx="15"/>
          </p:nvPr>
        </p:nvSpPr>
        <p:spPr>
          <a:xfrm>
            <a:off x="511672" y="717911"/>
            <a:ext cx="8569324" cy="4211832"/>
          </a:xfrm>
        </p:spPr>
        <p:txBody>
          <a:bodyPr/>
          <a:lstStyle/>
          <a:p>
            <a:r>
              <a:rPr lang="es-AR" sz="1400" b="0" dirty="0" smtClean="0"/>
              <a:t>1- Introducción </a:t>
            </a:r>
          </a:p>
          <a:p>
            <a:r>
              <a:rPr lang="es-AR" sz="1400" b="0" dirty="0" smtClean="0"/>
              <a:t>2- Objetivos, metodología y especificaciones de contexto en que se enmarca el estudio</a:t>
            </a:r>
          </a:p>
          <a:p>
            <a:r>
              <a:rPr lang="es-AR" sz="1400" b="0" dirty="0" smtClean="0"/>
              <a:t>3- Descripción y análisis de resultados</a:t>
            </a:r>
          </a:p>
          <a:p>
            <a:endParaRPr lang="es-AR" sz="1400" b="0" dirty="0"/>
          </a:p>
          <a:p>
            <a:endParaRPr lang="es-AR" sz="1400" b="0" dirty="0" smtClean="0"/>
          </a:p>
          <a:p>
            <a:endParaRPr lang="es-AR" sz="1400" b="0" dirty="0"/>
          </a:p>
          <a:p>
            <a:endParaRPr lang="es-AR" sz="1400" b="0" dirty="0" smtClean="0"/>
          </a:p>
          <a:p>
            <a:endParaRPr lang="es-AR" sz="1400" b="0" dirty="0" smtClean="0"/>
          </a:p>
          <a:p>
            <a:endParaRPr lang="es-AR" sz="1400" b="0" dirty="0"/>
          </a:p>
          <a:p>
            <a:endParaRPr lang="es-AR" sz="1400" b="0" dirty="0" smtClean="0"/>
          </a:p>
          <a:p>
            <a:endParaRPr lang="es-AR" sz="1400" b="0" dirty="0"/>
          </a:p>
          <a:p>
            <a:r>
              <a:rPr lang="es-AR" sz="1400" b="0" dirty="0" smtClean="0"/>
              <a:t>4- Conclusiones</a:t>
            </a:r>
          </a:p>
          <a:p>
            <a:r>
              <a:rPr lang="es-AR" sz="1400" b="0" dirty="0"/>
              <a:t> </a:t>
            </a:r>
            <a:r>
              <a:rPr lang="es-AR" sz="1400" b="0" dirty="0" smtClean="0"/>
              <a:t>          </a:t>
            </a:r>
            <a:endParaRPr lang="es-AR" sz="1400" b="0" dirty="0"/>
          </a:p>
        </p:txBody>
      </p:sp>
      <p:sp>
        <p:nvSpPr>
          <p:cNvPr id="4" name="3 CuadroTexto"/>
          <p:cNvSpPr txBox="1"/>
          <p:nvPr/>
        </p:nvSpPr>
        <p:spPr>
          <a:xfrm>
            <a:off x="763804" y="1682928"/>
            <a:ext cx="5809130" cy="2400657"/>
          </a:xfrm>
          <a:prstGeom prst="rect">
            <a:avLst/>
          </a:prstGeom>
          <a:noFill/>
        </p:spPr>
        <p:txBody>
          <a:bodyPr wrap="square" lIns="0" tIns="0" rIns="0" bIns="0" rtlCol="0">
            <a:spAutoFit/>
          </a:bodyPr>
          <a:lstStyle/>
          <a:p>
            <a:pPr>
              <a:spcAft>
                <a:spcPts val="1200"/>
              </a:spcAft>
            </a:pPr>
            <a:r>
              <a:rPr lang="es-AR" sz="1400" dirty="0" smtClean="0"/>
              <a:t>3.1 Territorio y trabajo: </a:t>
            </a:r>
            <a:r>
              <a:rPr lang="es-AR" sz="1400" dirty="0"/>
              <a:t>Modalidades familiares y tramas sociales en que se inscribe la vida adolescente. E</a:t>
            </a:r>
            <a:r>
              <a:rPr lang="es-AR" sz="1400" dirty="0" smtClean="0"/>
              <a:t>scenarios en que acontece el trabajo adolescente. Motivaciones, roles y funciones de los adultos durante el proceso de ingreso al mundo del trabajo.</a:t>
            </a:r>
          </a:p>
          <a:p>
            <a:pPr>
              <a:spcAft>
                <a:spcPts val="1200"/>
              </a:spcAft>
            </a:pPr>
            <a:r>
              <a:rPr lang="es-AR" sz="1400" dirty="0" smtClean="0"/>
              <a:t>3.2 Significaciones en torno al trabajo. Ingreso al trabajo e impacto en la vida de los jóvenes. Aspectos de su vida que quedan afectados. </a:t>
            </a:r>
          </a:p>
          <a:p>
            <a:pPr>
              <a:spcAft>
                <a:spcPts val="1200"/>
              </a:spcAft>
            </a:pPr>
            <a:r>
              <a:rPr lang="es-AR" sz="1400" smtClean="0"/>
              <a:t>3.3 </a:t>
            </a:r>
            <a:r>
              <a:rPr lang="es-AR" sz="1400" dirty="0" smtClean="0"/>
              <a:t>Una aproximación al estado de situación de la escuela secundaria. Lugar que ocupa en cada uno de los segmentos. Expectativas</a:t>
            </a:r>
          </a:p>
          <a:p>
            <a:pPr>
              <a:spcAft>
                <a:spcPts val="1200"/>
              </a:spcAft>
            </a:pPr>
            <a:endParaRPr lang="es-AR" sz="1400" dirty="0" err="1" smtClean="0"/>
          </a:p>
        </p:txBody>
      </p:sp>
    </p:spTree>
    <p:extLst>
      <p:ext uri="{BB962C8B-B14F-4D97-AF65-F5344CB8AC3E}">
        <p14:creationId xmlns:p14="http://schemas.microsoft.com/office/powerpoint/2010/main" xmlns="" val="3205099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20</a:t>
            </a:fld>
            <a:endParaRPr lang="es-AR"/>
          </a:p>
        </p:txBody>
      </p:sp>
      <p:sp>
        <p:nvSpPr>
          <p:cNvPr id="7" name="6 CuadroTexto"/>
          <p:cNvSpPr txBox="1"/>
          <p:nvPr/>
        </p:nvSpPr>
        <p:spPr>
          <a:xfrm>
            <a:off x="369171" y="1473306"/>
            <a:ext cx="4330501" cy="2754600"/>
          </a:xfrm>
          <a:prstGeom prst="rect">
            <a:avLst/>
          </a:prstGeom>
          <a:noFill/>
        </p:spPr>
        <p:txBody>
          <a:bodyPr wrap="square" rtlCol="0">
            <a:spAutoFit/>
          </a:bodyPr>
          <a:lstStyle/>
          <a:p>
            <a:pPr>
              <a:spcAft>
                <a:spcPts val="300"/>
              </a:spcAft>
            </a:pPr>
            <a:r>
              <a:rPr lang="es-AR" sz="1400" dirty="0" smtClean="0"/>
              <a:t>Los </a:t>
            </a:r>
            <a:r>
              <a:rPr lang="es-AR" sz="1400" dirty="0"/>
              <a:t>adolescentes </a:t>
            </a:r>
            <a:r>
              <a:rPr lang="es-AR" sz="1400" dirty="0" smtClean="0"/>
              <a:t>son una suerte de </a:t>
            </a:r>
            <a:r>
              <a:rPr lang="es-AR" sz="1400" b="1" dirty="0" smtClean="0"/>
              <a:t>ejercito </a:t>
            </a:r>
            <a:r>
              <a:rPr lang="es-AR" sz="1400" b="1" dirty="0"/>
              <a:t>de reserva </a:t>
            </a:r>
            <a:r>
              <a:rPr lang="es-AR" sz="1400" b="1" dirty="0" smtClean="0"/>
              <a:t> </a:t>
            </a:r>
            <a:r>
              <a:rPr lang="es-AR" sz="1400" dirty="0" smtClean="0"/>
              <a:t>para </a:t>
            </a:r>
            <a:r>
              <a:rPr lang="es-AR" sz="1400" dirty="0"/>
              <a:t>la familia y para la </a:t>
            </a:r>
            <a:r>
              <a:rPr lang="es-AR" sz="1400" dirty="0" smtClean="0"/>
              <a:t>economía:  </a:t>
            </a:r>
            <a:endParaRPr lang="es-AR" sz="1400" dirty="0"/>
          </a:p>
          <a:p>
            <a:pPr marL="446088" lvl="1" indent="-174625">
              <a:spcAft>
                <a:spcPts val="300"/>
              </a:spcAft>
              <a:buFont typeface="Wingdings" panose="05000000000000000000" pitchFamily="2" charset="2"/>
              <a:buChar char="§"/>
            </a:pPr>
            <a:r>
              <a:rPr lang="es-AR" sz="1400" dirty="0" smtClean="0"/>
              <a:t>Expulsados </a:t>
            </a:r>
            <a:r>
              <a:rPr lang="es-AR" sz="1400" dirty="0"/>
              <a:t>del mercado de trabajo </a:t>
            </a:r>
            <a:r>
              <a:rPr lang="es-AR" sz="1400" dirty="0" smtClean="0"/>
              <a:t>los jefes de familia, son reemplazados por sus hijos que ingresan al mundo de la construcción en puestos de baja calificación (ayudante de oficial)  y baja remuneración.</a:t>
            </a:r>
          </a:p>
          <a:p>
            <a:r>
              <a:rPr lang="es-AR" sz="1400" b="1" dirty="0" smtClean="0"/>
              <a:t>La albañilería funciona un oficio versátil</a:t>
            </a:r>
            <a:r>
              <a:rPr lang="es-AR" sz="1400" dirty="0" smtClean="0"/>
              <a:t>, un comodín  que se </a:t>
            </a:r>
            <a:r>
              <a:rPr lang="es-AR" sz="1400" dirty="0"/>
              <a:t>adapta a </a:t>
            </a:r>
            <a:r>
              <a:rPr lang="es-AR" sz="1400" dirty="0" smtClean="0"/>
              <a:t>los </a:t>
            </a:r>
            <a:r>
              <a:rPr lang="es-AR" sz="1400" dirty="0"/>
              <a:t>ciclos de la historia económica del país: en épocas de </a:t>
            </a:r>
            <a:r>
              <a:rPr lang="es-AR" sz="1400" dirty="0" smtClean="0"/>
              <a:t>crecimiento </a:t>
            </a:r>
            <a:r>
              <a:rPr lang="es-AR" sz="1400" dirty="0"/>
              <a:t>los adultos más </a:t>
            </a:r>
            <a:r>
              <a:rPr lang="es-AR" sz="1400" dirty="0" smtClean="0"/>
              <a:t>entran </a:t>
            </a:r>
            <a:r>
              <a:rPr lang="es-AR" sz="1400" dirty="0"/>
              <a:t>a trabajar como oficiales </a:t>
            </a:r>
            <a:r>
              <a:rPr lang="es-AR" sz="1400" dirty="0" smtClean="0"/>
              <a:t>calificados. </a:t>
            </a:r>
            <a:endParaRPr lang="es-AR" sz="1400" dirty="0"/>
          </a:p>
        </p:txBody>
      </p:sp>
      <p:grpSp>
        <p:nvGrpSpPr>
          <p:cNvPr id="13" name="12 Grupo"/>
          <p:cNvGrpSpPr/>
          <p:nvPr/>
        </p:nvGrpSpPr>
        <p:grpSpPr>
          <a:xfrm>
            <a:off x="-46697" y="1652240"/>
            <a:ext cx="403820" cy="1282086"/>
            <a:chOff x="-46697" y="1652240"/>
            <a:chExt cx="403820" cy="1282086"/>
          </a:xfrm>
        </p:grpSpPr>
        <p:pic>
          <p:nvPicPr>
            <p:cNvPr id="14" name="1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15" name="14 Rectángulo"/>
            <p:cNvSpPr/>
            <p:nvPr/>
          </p:nvSpPr>
          <p:spPr>
            <a:xfrm>
              <a:off x="-237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sp>
        <p:nvSpPr>
          <p:cNvPr id="2" name="1 Rectángulo"/>
          <p:cNvSpPr/>
          <p:nvPr/>
        </p:nvSpPr>
        <p:spPr>
          <a:xfrm>
            <a:off x="369171" y="417719"/>
            <a:ext cx="8639657" cy="646331"/>
          </a:xfrm>
          <a:prstGeom prst="rect">
            <a:avLst/>
          </a:prstGeom>
        </p:spPr>
        <p:txBody>
          <a:bodyPr wrap="square">
            <a:spAutoFit/>
          </a:bodyPr>
          <a:lstStyle/>
          <a:p>
            <a:r>
              <a:rPr lang="es-AR" b="1" dirty="0" smtClean="0">
                <a:solidFill>
                  <a:schemeClr val="accent2"/>
                </a:solidFill>
              </a:rPr>
              <a:t>Para las familias más pobres, el ingreso de los hijos al mercado laboral funciona como una suerte de enroque </a:t>
            </a:r>
            <a:r>
              <a:rPr lang="es-AR" b="1" dirty="0">
                <a:solidFill>
                  <a:schemeClr val="accent2"/>
                </a:solidFill>
              </a:rPr>
              <a:t>generacional en tiempos de crisis </a:t>
            </a:r>
          </a:p>
        </p:txBody>
      </p:sp>
      <p:sp>
        <p:nvSpPr>
          <p:cNvPr id="3" name="2 Rectángulo"/>
          <p:cNvSpPr/>
          <p:nvPr/>
        </p:nvSpPr>
        <p:spPr>
          <a:xfrm>
            <a:off x="4699672" y="1449193"/>
            <a:ext cx="4252245" cy="1423467"/>
          </a:xfrm>
          <a:prstGeom prst="rect">
            <a:avLst/>
          </a:prstGeom>
        </p:spPr>
        <p:txBody>
          <a:bodyPr wrap="square">
            <a:spAutoFit/>
          </a:bodyPr>
          <a:lstStyle/>
          <a:p>
            <a:pPr>
              <a:spcAft>
                <a:spcPts val="300"/>
              </a:spcAft>
            </a:pPr>
            <a:r>
              <a:rPr lang="es-AR" sz="1400" dirty="0"/>
              <a:t>En tiempos de retracción económica, </a:t>
            </a:r>
            <a:r>
              <a:rPr lang="es-AR" sz="1400" b="1" dirty="0"/>
              <a:t>los más jóvenes reemplazan a sus padres en posiciones menores.</a:t>
            </a:r>
          </a:p>
          <a:p>
            <a:r>
              <a:rPr lang="es-AR" sz="1400" dirty="0">
                <a:solidFill>
                  <a:schemeClr val="accent2"/>
                </a:solidFill>
              </a:rPr>
              <a:t>La existencia de varones que trabajen en la construcción constituye una garantía mínima en la vida de </a:t>
            </a:r>
            <a:r>
              <a:rPr lang="es-AR" sz="1400" dirty="0" smtClean="0">
                <a:solidFill>
                  <a:schemeClr val="accent2"/>
                </a:solidFill>
              </a:rPr>
              <a:t>la familia.</a:t>
            </a:r>
            <a:endParaRPr lang="es-AR" sz="1400" dirty="0">
              <a:solidFill>
                <a:schemeClr val="accent2"/>
              </a:solidFill>
            </a:endParaRPr>
          </a:p>
        </p:txBody>
      </p:sp>
    </p:spTree>
    <p:extLst>
      <p:ext uri="{BB962C8B-B14F-4D97-AF65-F5344CB8AC3E}">
        <p14:creationId xmlns:p14="http://schemas.microsoft.com/office/powerpoint/2010/main" xmlns="" val="675002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21</a:t>
            </a:fld>
            <a:endParaRPr lang="es-AR"/>
          </a:p>
        </p:txBody>
      </p:sp>
      <p:sp>
        <p:nvSpPr>
          <p:cNvPr id="5" name="4 Rectángulo"/>
          <p:cNvSpPr/>
          <p:nvPr/>
        </p:nvSpPr>
        <p:spPr>
          <a:xfrm>
            <a:off x="281160" y="1264257"/>
            <a:ext cx="4410110" cy="2793072"/>
          </a:xfrm>
          <a:prstGeom prst="rect">
            <a:avLst/>
          </a:prstGeom>
          <a:noFill/>
        </p:spPr>
        <p:txBody>
          <a:bodyPr wrap="square">
            <a:spAutoFit/>
          </a:bodyPr>
          <a:lstStyle/>
          <a:p>
            <a:pPr>
              <a:spcAft>
                <a:spcPts val="300"/>
              </a:spcAft>
            </a:pPr>
            <a:r>
              <a:rPr lang="es-AR" sz="1400" dirty="0" smtClean="0"/>
              <a:t>El ingreso al mundo del trabajo también tiende a ser una decisión individual y </a:t>
            </a:r>
            <a:r>
              <a:rPr lang="es-AR" sz="1400" b="1" dirty="0" smtClean="0"/>
              <a:t>resultado de una negociación familiar.  </a:t>
            </a:r>
          </a:p>
          <a:p>
            <a:pPr>
              <a:spcAft>
                <a:spcPts val="300"/>
              </a:spcAft>
            </a:pPr>
            <a:r>
              <a:rPr lang="es-AR" sz="1400" dirty="0" smtClean="0"/>
              <a:t>Aunque los padres parecen imponer ciertas condiciones, sobre todo vinculadas al rendimiento escolar, la </a:t>
            </a:r>
            <a:r>
              <a:rPr lang="es-AR" sz="1400" b="1" dirty="0" smtClean="0"/>
              <a:t>decisión de ingresar al mundo del trabajo no genera casi conflictos</a:t>
            </a:r>
            <a:r>
              <a:rPr lang="es-AR" sz="1400" dirty="0" smtClean="0"/>
              <a:t>.</a:t>
            </a:r>
          </a:p>
          <a:p>
            <a:pPr>
              <a:spcAft>
                <a:spcPts val="300"/>
              </a:spcAft>
            </a:pPr>
            <a:r>
              <a:rPr lang="es-AR" sz="1400" dirty="0" smtClean="0"/>
              <a:t>Así, </a:t>
            </a:r>
            <a:r>
              <a:rPr lang="es-AR" sz="1400" b="1" dirty="0" smtClean="0"/>
              <a:t>no hay escenas dramáticas o momentos de crisis que sirvan como antesala de esta decisión</a:t>
            </a:r>
            <a:r>
              <a:rPr lang="es-AR" sz="1400" dirty="0" smtClean="0"/>
              <a:t>. </a:t>
            </a:r>
          </a:p>
          <a:p>
            <a:pPr>
              <a:spcAft>
                <a:spcPts val="600"/>
              </a:spcAft>
            </a:pPr>
            <a:r>
              <a:rPr lang="es-AR" sz="1400" b="1" dirty="0"/>
              <a:t>Los abuelos</a:t>
            </a:r>
            <a:r>
              <a:rPr lang="es-AR" sz="1400" b="1" dirty="0" smtClean="0"/>
              <a:t>, son </a:t>
            </a:r>
            <a:r>
              <a:rPr lang="es-AR" sz="1400" b="1" dirty="0"/>
              <a:t>los únicos en asumir un discurso </a:t>
            </a:r>
            <a:r>
              <a:rPr lang="es-AR" sz="1400" b="1" dirty="0" smtClean="0"/>
              <a:t>cuestionador </a:t>
            </a:r>
            <a:r>
              <a:rPr lang="es-AR" sz="1400" dirty="0" smtClean="0"/>
              <a:t>(escuela </a:t>
            </a:r>
            <a:r>
              <a:rPr lang="es-AR" sz="1400" dirty="0"/>
              <a:t>un instrumento de movilidad social y de igualación </a:t>
            </a:r>
            <a:r>
              <a:rPr lang="es-AR" sz="1400" dirty="0" smtClean="0"/>
              <a:t>cultural?) </a:t>
            </a:r>
            <a:endParaRPr lang="es-AR" sz="1400" b="1" dirty="0"/>
          </a:p>
        </p:txBody>
      </p:sp>
      <p:sp>
        <p:nvSpPr>
          <p:cNvPr id="9" name="8 CuadroTexto"/>
          <p:cNvSpPr txBox="1"/>
          <p:nvPr/>
        </p:nvSpPr>
        <p:spPr>
          <a:xfrm>
            <a:off x="352720" y="455073"/>
            <a:ext cx="8353958" cy="246221"/>
          </a:xfrm>
          <a:prstGeom prst="rect">
            <a:avLst/>
          </a:prstGeom>
          <a:noFill/>
        </p:spPr>
        <p:txBody>
          <a:bodyPr wrap="square" lIns="0" tIns="0" rIns="0" bIns="0" rtlCol="0">
            <a:spAutoFit/>
          </a:bodyPr>
          <a:lstStyle/>
          <a:p>
            <a:r>
              <a:rPr lang="es-AR" sz="1600" b="1" dirty="0" smtClean="0">
                <a:solidFill>
                  <a:schemeClr val="bg2"/>
                </a:solidFill>
              </a:rPr>
              <a:t>En las familias de los sectores medios, en cambio, es fruto de una decisión individual </a:t>
            </a:r>
          </a:p>
        </p:txBody>
      </p:sp>
      <p:grpSp>
        <p:nvGrpSpPr>
          <p:cNvPr id="8" name="7 Grupo"/>
          <p:cNvGrpSpPr/>
          <p:nvPr/>
        </p:nvGrpSpPr>
        <p:grpSpPr>
          <a:xfrm>
            <a:off x="8784172" y="1651475"/>
            <a:ext cx="382654" cy="1282852"/>
            <a:chOff x="7552194" y="1582780"/>
            <a:chExt cx="476190" cy="1314285"/>
          </a:xfrm>
        </p:grpSpPr>
        <p:pic>
          <p:nvPicPr>
            <p:cNvPr id="10" name="9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11" name="10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spTree>
    <p:extLst>
      <p:ext uri="{BB962C8B-B14F-4D97-AF65-F5344CB8AC3E}">
        <p14:creationId xmlns:p14="http://schemas.microsoft.com/office/powerpoint/2010/main" xmlns="" val="645833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4 Llamada rectangular redondeada"/>
          <p:cNvSpPr/>
          <p:nvPr/>
        </p:nvSpPr>
        <p:spPr bwMode="ltGray">
          <a:xfrm>
            <a:off x="5970402" y="250724"/>
            <a:ext cx="2992436" cy="1168268"/>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bg2"/>
          </a:solidFill>
          <a:ln w="571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s-AR" sz="1600" b="0" dirty="0" err="1" smtClean="0">
              <a:latin typeface="Arial" panose="020B0604020202020204" pitchFamily="34" charset="0"/>
              <a:cs typeface="Arial" panose="020B0604020202020204" pitchFamily="34" charset="0"/>
            </a:endParaRPr>
          </a:p>
        </p:txBody>
      </p:sp>
      <p:sp>
        <p:nvSpPr>
          <p:cNvPr id="14" name="4 Llamada rectangular redondeada"/>
          <p:cNvSpPr/>
          <p:nvPr/>
        </p:nvSpPr>
        <p:spPr bwMode="ltGray">
          <a:xfrm>
            <a:off x="6542916" y="1643249"/>
            <a:ext cx="2036711" cy="1228333"/>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bg2"/>
          </a:solidFill>
          <a:ln w="571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AR" sz="1600" dirty="0" err="1">
              <a:latin typeface="Arial" panose="020B0604020202020204" pitchFamily="34" charset="0"/>
              <a:cs typeface="Arial" panose="020B0604020202020204" pitchFamily="34" charset="0"/>
            </a:endParaRPr>
          </a:p>
        </p:txBody>
      </p:sp>
      <p:sp>
        <p:nvSpPr>
          <p:cNvPr id="15" name="4 Llamada rectangular redondeada"/>
          <p:cNvSpPr/>
          <p:nvPr/>
        </p:nvSpPr>
        <p:spPr bwMode="ltGray">
          <a:xfrm flipH="1">
            <a:off x="6490514" y="3063658"/>
            <a:ext cx="2435685" cy="1401008"/>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bg2"/>
          </a:solidFill>
          <a:ln w="571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AR" sz="1600" dirty="0" err="1">
              <a:latin typeface="Arial" panose="020B0604020202020204" pitchFamily="34" charset="0"/>
              <a:cs typeface="Arial" panose="020B0604020202020204" pitchFamily="34" charset="0"/>
            </a:endParaRPr>
          </a:p>
        </p:txBody>
      </p:sp>
      <p:sp>
        <p:nvSpPr>
          <p:cNvPr id="20" name="4 Llamada rectangular redondeada"/>
          <p:cNvSpPr/>
          <p:nvPr/>
        </p:nvSpPr>
        <p:spPr bwMode="ltGray">
          <a:xfrm>
            <a:off x="2920024" y="1289388"/>
            <a:ext cx="3183136" cy="1582194"/>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accent2"/>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AR" sz="1200" dirty="0" err="1">
              <a:latin typeface="Arial" panose="020B0604020202020204" pitchFamily="34" charset="0"/>
              <a:cs typeface="Arial" panose="020B0604020202020204" pitchFamily="34" charset="0"/>
            </a:endParaRPr>
          </a:p>
        </p:txBody>
      </p:sp>
      <p:sp>
        <p:nvSpPr>
          <p:cNvPr id="22" name="4 Llamada rectangular redondeada"/>
          <p:cNvSpPr/>
          <p:nvPr/>
        </p:nvSpPr>
        <p:spPr bwMode="ltGray">
          <a:xfrm>
            <a:off x="3382298" y="147384"/>
            <a:ext cx="2030801" cy="987485"/>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accent2"/>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AR" sz="1200" dirty="0">
              <a:solidFill>
                <a:schemeClr val="bg1"/>
              </a:solidFill>
              <a:latin typeface="Arial" panose="020B0604020202020204" pitchFamily="34" charset="0"/>
              <a:cs typeface="Arial" panose="020B0604020202020204" pitchFamily="34" charset="0"/>
            </a:endParaRPr>
          </a:p>
        </p:txBody>
      </p:sp>
      <p:sp>
        <p:nvSpPr>
          <p:cNvPr id="23" name="4 Llamada rectangular redondeada"/>
          <p:cNvSpPr/>
          <p:nvPr/>
        </p:nvSpPr>
        <p:spPr bwMode="ltGray">
          <a:xfrm flipH="1">
            <a:off x="550363" y="1471617"/>
            <a:ext cx="2228791" cy="1439426"/>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accent2"/>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AR" sz="1200" dirty="0" err="1">
              <a:latin typeface="Arial" panose="020B0604020202020204" pitchFamily="34" charset="0"/>
              <a:cs typeface="Arial" panose="020B0604020202020204" pitchFamily="34" charset="0"/>
            </a:endParaRPr>
          </a:p>
        </p:txBody>
      </p:sp>
      <p:sp>
        <p:nvSpPr>
          <p:cNvPr id="25" name="4 Llamada rectangular redondeada"/>
          <p:cNvSpPr/>
          <p:nvPr/>
        </p:nvSpPr>
        <p:spPr bwMode="ltGray">
          <a:xfrm>
            <a:off x="801528" y="2989005"/>
            <a:ext cx="4461415" cy="1524000"/>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 name="connsiteX0" fmla="*/ 175 w 1424938"/>
              <a:gd name="connsiteY0" fmla="*/ 179631 h 1230917"/>
              <a:gd name="connsiteX1" fmla="*/ 88806 w 1424938"/>
              <a:gd name="connsiteY1" fmla="*/ 0 h 1230917"/>
              <a:gd name="connsiteX2" fmla="*/ 237636 w 1424938"/>
              <a:gd name="connsiteY2" fmla="*/ 4190 h 1230917"/>
              <a:gd name="connsiteX3" fmla="*/ 237636 w 1424938"/>
              <a:gd name="connsiteY3" fmla="*/ 4190 h 1230917"/>
              <a:gd name="connsiteX4" fmla="*/ 593826 w 1424938"/>
              <a:gd name="connsiteY4" fmla="*/ 4190 h 1230917"/>
              <a:gd name="connsiteX5" fmla="*/ 1249497 w 1424938"/>
              <a:gd name="connsiteY5" fmla="*/ 4190 h 1230917"/>
              <a:gd name="connsiteX6" fmla="*/ 1424938 w 1424938"/>
              <a:gd name="connsiteY6" fmla="*/ 179631 h 1230917"/>
              <a:gd name="connsiteX7" fmla="*/ 1424938 w 1424938"/>
              <a:gd name="connsiteY7" fmla="*/ 618220 h 1230917"/>
              <a:gd name="connsiteX8" fmla="*/ 1424938 w 1424938"/>
              <a:gd name="connsiteY8" fmla="*/ 618220 h 1230917"/>
              <a:gd name="connsiteX9" fmla="*/ 1424938 w 1424938"/>
              <a:gd name="connsiteY9" fmla="*/ 881376 h 1230917"/>
              <a:gd name="connsiteX10" fmla="*/ 1424938 w 1424938"/>
              <a:gd name="connsiteY10" fmla="*/ 881372 h 1230917"/>
              <a:gd name="connsiteX11" fmla="*/ 1249497 w 1424938"/>
              <a:gd name="connsiteY11" fmla="*/ 1056813 h 1230917"/>
              <a:gd name="connsiteX12" fmla="*/ 413072 w 1424938"/>
              <a:gd name="connsiteY12" fmla="*/ 1046180 h 1230917"/>
              <a:gd name="connsiteX13" fmla="*/ 341306 w 1424938"/>
              <a:gd name="connsiteY13" fmla="*/ 1230917 h 1230917"/>
              <a:gd name="connsiteX14" fmla="*/ 237636 w 1424938"/>
              <a:gd name="connsiteY14" fmla="*/ 1056813 h 1230917"/>
              <a:gd name="connsiteX15" fmla="*/ 175616 w 1424938"/>
              <a:gd name="connsiteY15" fmla="*/ 1056813 h 1230917"/>
              <a:gd name="connsiteX16" fmla="*/ 175 w 1424938"/>
              <a:gd name="connsiteY16" fmla="*/ 881372 h 1230917"/>
              <a:gd name="connsiteX17" fmla="*/ 175 w 1424938"/>
              <a:gd name="connsiteY17" fmla="*/ 881376 h 1230917"/>
              <a:gd name="connsiteX18" fmla="*/ 175 w 1424938"/>
              <a:gd name="connsiteY18" fmla="*/ 618220 h 1230917"/>
              <a:gd name="connsiteX19" fmla="*/ 175 w 1424938"/>
              <a:gd name="connsiteY19" fmla="*/ 618220 h 1230917"/>
              <a:gd name="connsiteX20" fmla="*/ 175 w 1424938"/>
              <a:gd name="connsiteY20" fmla="*/ 179631 h 1230917"/>
              <a:gd name="connsiteX0" fmla="*/ 175 w 1424938"/>
              <a:gd name="connsiteY0" fmla="*/ 179631 h 1230917"/>
              <a:gd name="connsiteX1" fmla="*/ 88806 w 1424938"/>
              <a:gd name="connsiteY1" fmla="*/ 0 h 1230917"/>
              <a:gd name="connsiteX2" fmla="*/ 237636 w 1424938"/>
              <a:gd name="connsiteY2" fmla="*/ 4190 h 1230917"/>
              <a:gd name="connsiteX3" fmla="*/ 237636 w 1424938"/>
              <a:gd name="connsiteY3" fmla="*/ 4190 h 1230917"/>
              <a:gd name="connsiteX4" fmla="*/ 593826 w 1424938"/>
              <a:gd name="connsiteY4" fmla="*/ 4190 h 1230917"/>
              <a:gd name="connsiteX5" fmla="*/ 1249497 w 1424938"/>
              <a:gd name="connsiteY5" fmla="*/ 4190 h 1230917"/>
              <a:gd name="connsiteX6" fmla="*/ 1424938 w 1424938"/>
              <a:gd name="connsiteY6" fmla="*/ 179631 h 1230917"/>
              <a:gd name="connsiteX7" fmla="*/ 1424938 w 1424938"/>
              <a:gd name="connsiteY7" fmla="*/ 618220 h 1230917"/>
              <a:gd name="connsiteX8" fmla="*/ 1424938 w 1424938"/>
              <a:gd name="connsiteY8" fmla="*/ 618220 h 1230917"/>
              <a:gd name="connsiteX9" fmla="*/ 1424938 w 1424938"/>
              <a:gd name="connsiteY9" fmla="*/ 881376 h 1230917"/>
              <a:gd name="connsiteX10" fmla="*/ 1424938 w 1424938"/>
              <a:gd name="connsiteY10" fmla="*/ 881372 h 1230917"/>
              <a:gd name="connsiteX11" fmla="*/ 1249497 w 1424938"/>
              <a:gd name="connsiteY11" fmla="*/ 1056813 h 1230917"/>
              <a:gd name="connsiteX12" fmla="*/ 339617 w 1424938"/>
              <a:gd name="connsiteY12" fmla="*/ 1050370 h 1230917"/>
              <a:gd name="connsiteX13" fmla="*/ 341306 w 1424938"/>
              <a:gd name="connsiteY13" fmla="*/ 1230917 h 1230917"/>
              <a:gd name="connsiteX14" fmla="*/ 237636 w 1424938"/>
              <a:gd name="connsiteY14" fmla="*/ 1056813 h 1230917"/>
              <a:gd name="connsiteX15" fmla="*/ 175616 w 1424938"/>
              <a:gd name="connsiteY15" fmla="*/ 1056813 h 1230917"/>
              <a:gd name="connsiteX16" fmla="*/ 175 w 1424938"/>
              <a:gd name="connsiteY16" fmla="*/ 881372 h 1230917"/>
              <a:gd name="connsiteX17" fmla="*/ 175 w 1424938"/>
              <a:gd name="connsiteY17" fmla="*/ 881376 h 1230917"/>
              <a:gd name="connsiteX18" fmla="*/ 175 w 1424938"/>
              <a:gd name="connsiteY18" fmla="*/ 618220 h 1230917"/>
              <a:gd name="connsiteX19" fmla="*/ 175 w 1424938"/>
              <a:gd name="connsiteY19" fmla="*/ 618220 h 1230917"/>
              <a:gd name="connsiteX20" fmla="*/ 175 w 1424938"/>
              <a:gd name="connsiteY20" fmla="*/ 179631 h 1230917"/>
              <a:gd name="connsiteX0" fmla="*/ 175 w 1425767"/>
              <a:gd name="connsiteY0" fmla="*/ 179631 h 1230917"/>
              <a:gd name="connsiteX1" fmla="*/ 88806 w 1425767"/>
              <a:gd name="connsiteY1" fmla="*/ 0 h 1230917"/>
              <a:gd name="connsiteX2" fmla="*/ 237636 w 1425767"/>
              <a:gd name="connsiteY2" fmla="*/ 4190 h 1230917"/>
              <a:gd name="connsiteX3" fmla="*/ 237636 w 1425767"/>
              <a:gd name="connsiteY3" fmla="*/ 4190 h 1230917"/>
              <a:gd name="connsiteX4" fmla="*/ 593826 w 1425767"/>
              <a:gd name="connsiteY4" fmla="*/ 4190 h 1230917"/>
              <a:gd name="connsiteX5" fmla="*/ 1342985 w 1425767"/>
              <a:gd name="connsiteY5" fmla="*/ 0 h 1230917"/>
              <a:gd name="connsiteX6" fmla="*/ 1424938 w 1425767"/>
              <a:gd name="connsiteY6" fmla="*/ 179631 h 1230917"/>
              <a:gd name="connsiteX7" fmla="*/ 1424938 w 1425767"/>
              <a:gd name="connsiteY7" fmla="*/ 618220 h 1230917"/>
              <a:gd name="connsiteX8" fmla="*/ 1424938 w 1425767"/>
              <a:gd name="connsiteY8" fmla="*/ 618220 h 1230917"/>
              <a:gd name="connsiteX9" fmla="*/ 1424938 w 1425767"/>
              <a:gd name="connsiteY9" fmla="*/ 881376 h 1230917"/>
              <a:gd name="connsiteX10" fmla="*/ 1424938 w 1425767"/>
              <a:gd name="connsiteY10" fmla="*/ 881372 h 1230917"/>
              <a:gd name="connsiteX11" fmla="*/ 1249497 w 1425767"/>
              <a:gd name="connsiteY11" fmla="*/ 1056813 h 1230917"/>
              <a:gd name="connsiteX12" fmla="*/ 339617 w 1425767"/>
              <a:gd name="connsiteY12" fmla="*/ 1050370 h 1230917"/>
              <a:gd name="connsiteX13" fmla="*/ 341306 w 1425767"/>
              <a:gd name="connsiteY13" fmla="*/ 1230917 h 1230917"/>
              <a:gd name="connsiteX14" fmla="*/ 237636 w 1425767"/>
              <a:gd name="connsiteY14" fmla="*/ 1056813 h 1230917"/>
              <a:gd name="connsiteX15" fmla="*/ 175616 w 1425767"/>
              <a:gd name="connsiteY15" fmla="*/ 1056813 h 1230917"/>
              <a:gd name="connsiteX16" fmla="*/ 175 w 1425767"/>
              <a:gd name="connsiteY16" fmla="*/ 881372 h 1230917"/>
              <a:gd name="connsiteX17" fmla="*/ 175 w 1425767"/>
              <a:gd name="connsiteY17" fmla="*/ 881376 h 1230917"/>
              <a:gd name="connsiteX18" fmla="*/ 175 w 1425767"/>
              <a:gd name="connsiteY18" fmla="*/ 618220 h 1230917"/>
              <a:gd name="connsiteX19" fmla="*/ 175 w 1425767"/>
              <a:gd name="connsiteY19" fmla="*/ 618220 h 1230917"/>
              <a:gd name="connsiteX20" fmla="*/ 175 w 1425767"/>
              <a:gd name="connsiteY20" fmla="*/ 179631 h 1230917"/>
              <a:gd name="connsiteX0" fmla="*/ 175 w 1425767"/>
              <a:gd name="connsiteY0" fmla="*/ 179631 h 1230917"/>
              <a:gd name="connsiteX1" fmla="*/ 88806 w 1425767"/>
              <a:gd name="connsiteY1" fmla="*/ 0 h 1230917"/>
              <a:gd name="connsiteX2" fmla="*/ 237636 w 1425767"/>
              <a:gd name="connsiteY2" fmla="*/ 4190 h 1230917"/>
              <a:gd name="connsiteX3" fmla="*/ 237636 w 1425767"/>
              <a:gd name="connsiteY3" fmla="*/ 4190 h 1230917"/>
              <a:gd name="connsiteX4" fmla="*/ 593826 w 1425767"/>
              <a:gd name="connsiteY4" fmla="*/ 4190 h 1230917"/>
              <a:gd name="connsiteX5" fmla="*/ 1342985 w 1425767"/>
              <a:gd name="connsiteY5" fmla="*/ 0 h 1230917"/>
              <a:gd name="connsiteX6" fmla="*/ 1424938 w 1425767"/>
              <a:gd name="connsiteY6" fmla="*/ 179631 h 1230917"/>
              <a:gd name="connsiteX7" fmla="*/ 1424938 w 1425767"/>
              <a:gd name="connsiteY7" fmla="*/ 618220 h 1230917"/>
              <a:gd name="connsiteX8" fmla="*/ 1424938 w 1425767"/>
              <a:gd name="connsiteY8" fmla="*/ 618220 h 1230917"/>
              <a:gd name="connsiteX9" fmla="*/ 1424938 w 1425767"/>
              <a:gd name="connsiteY9" fmla="*/ 881376 h 1230917"/>
              <a:gd name="connsiteX10" fmla="*/ 1424938 w 1425767"/>
              <a:gd name="connsiteY10" fmla="*/ 881372 h 1230917"/>
              <a:gd name="connsiteX11" fmla="*/ 1334081 w 1425767"/>
              <a:gd name="connsiteY11" fmla="*/ 1044243 h 1230917"/>
              <a:gd name="connsiteX12" fmla="*/ 339617 w 1425767"/>
              <a:gd name="connsiteY12" fmla="*/ 1050370 h 1230917"/>
              <a:gd name="connsiteX13" fmla="*/ 341306 w 1425767"/>
              <a:gd name="connsiteY13" fmla="*/ 1230917 h 1230917"/>
              <a:gd name="connsiteX14" fmla="*/ 237636 w 1425767"/>
              <a:gd name="connsiteY14" fmla="*/ 1056813 h 1230917"/>
              <a:gd name="connsiteX15" fmla="*/ 175616 w 1425767"/>
              <a:gd name="connsiteY15" fmla="*/ 1056813 h 1230917"/>
              <a:gd name="connsiteX16" fmla="*/ 175 w 1425767"/>
              <a:gd name="connsiteY16" fmla="*/ 881372 h 1230917"/>
              <a:gd name="connsiteX17" fmla="*/ 175 w 1425767"/>
              <a:gd name="connsiteY17" fmla="*/ 881376 h 1230917"/>
              <a:gd name="connsiteX18" fmla="*/ 175 w 1425767"/>
              <a:gd name="connsiteY18" fmla="*/ 618220 h 1230917"/>
              <a:gd name="connsiteX19" fmla="*/ 175 w 1425767"/>
              <a:gd name="connsiteY19" fmla="*/ 618220 h 1230917"/>
              <a:gd name="connsiteX20" fmla="*/ 175 w 1425767"/>
              <a:gd name="connsiteY20" fmla="*/ 179631 h 1230917"/>
              <a:gd name="connsiteX0" fmla="*/ 175 w 1425767"/>
              <a:gd name="connsiteY0" fmla="*/ 179631 h 1230917"/>
              <a:gd name="connsiteX1" fmla="*/ 88806 w 1425767"/>
              <a:gd name="connsiteY1" fmla="*/ 0 h 1230917"/>
              <a:gd name="connsiteX2" fmla="*/ 237636 w 1425767"/>
              <a:gd name="connsiteY2" fmla="*/ 4190 h 1230917"/>
              <a:gd name="connsiteX3" fmla="*/ 237636 w 1425767"/>
              <a:gd name="connsiteY3" fmla="*/ 4190 h 1230917"/>
              <a:gd name="connsiteX4" fmla="*/ 593826 w 1425767"/>
              <a:gd name="connsiteY4" fmla="*/ 4190 h 1230917"/>
              <a:gd name="connsiteX5" fmla="*/ 1342985 w 1425767"/>
              <a:gd name="connsiteY5" fmla="*/ 0 h 1230917"/>
              <a:gd name="connsiteX6" fmla="*/ 1424938 w 1425767"/>
              <a:gd name="connsiteY6" fmla="*/ 179631 h 1230917"/>
              <a:gd name="connsiteX7" fmla="*/ 1424938 w 1425767"/>
              <a:gd name="connsiteY7" fmla="*/ 618220 h 1230917"/>
              <a:gd name="connsiteX8" fmla="*/ 1424938 w 1425767"/>
              <a:gd name="connsiteY8" fmla="*/ 618220 h 1230917"/>
              <a:gd name="connsiteX9" fmla="*/ 1424938 w 1425767"/>
              <a:gd name="connsiteY9" fmla="*/ 881376 h 1230917"/>
              <a:gd name="connsiteX10" fmla="*/ 1424938 w 1425767"/>
              <a:gd name="connsiteY10" fmla="*/ 881372 h 1230917"/>
              <a:gd name="connsiteX11" fmla="*/ 1334081 w 1425767"/>
              <a:gd name="connsiteY11" fmla="*/ 1044243 h 1230917"/>
              <a:gd name="connsiteX12" fmla="*/ 339617 w 1425767"/>
              <a:gd name="connsiteY12" fmla="*/ 1050370 h 1230917"/>
              <a:gd name="connsiteX13" fmla="*/ 341306 w 1425767"/>
              <a:gd name="connsiteY13" fmla="*/ 1230917 h 1230917"/>
              <a:gd name="connsiteX14" fmla="*/ 237636 w 1425767"/>
              <a:gd name="connsiteY14" fmla="*/ 1056813 h 1230917"/>
              <a:gd name="connsiteX15" fmla="*/ 91032 w 1425767"/>
              <a:gd name="connsiteY15" fmla="*/ 1052623 h 1230917"/>
              <a:gd name="connsiteX16" fmla="*/ 175 w 1425767"/>
              <a:gd name="connsiteY16" fmla="*/ 881372 h 1230917"/>
              <a:gd name="connsiteX17" fmla="*/ 175 w 1425767"/>
              <a:gd name="connsiteY17" fmla="*/ 881376 h 1230917"/>
              <a:gd name="connsiteX18" fmla="*/ 175 w 1425767"/>
              <a:gd name="connsiteY18" fmla="*/ 618220 h 1230917"/>
              <a:gd name="connsiteX19" fmla="*/ 175 w 1425767"/>
              <a:gd name="connsiteY19" fmla="*/ 618220 h 1230917"/>
              <a:gd name="connsiteX20" fmla="*/ 175 w 1425767"/>
              <a:gd name="connsiteY20" fmla="*/ 179631 h 123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5767" h="1230917">
                <a:moveTo>
                  <a:pt x="175" y="179631"/>
                </a:moveTo>
                <a:cubicBezTo>
                  <a:pt x="175" y="82738"/>
                  <a:pt x="-8087" y="0"/>
                  <a:pt x="88806" y="0"/>
                </a:cubicBezTo>
                <a:lnTo>
                  <a:pt x="237636" y="4190"/>
                </a:lnTo>
                <a:lnTo>
                  <a:pt x="237636" y="4190"/>
                </a:lnTo>
                <a:lnTo>
                  <a:pt x="593826" y="4190"/>
                </a:lnTo>
                <a:lnTo>
                  <a:pt x="1342985" y="0"/>
                </a:lnTo>
                <a:cubicBezTo>
                  <a:pt x="1439878" y="0"/>
                  <a:pt x="1424938" y="82738"/>
                  <a:pt x="1424938" y="179631"/>
                </a:cubicBezTo>
                <a:lnTo>
                  <a:pt x="1424938" y="618220"/>
                </a:lnTo>
                <a:lnTo>
                  <a:pt x="1424938" y="618220"/>
                </a:lnTo>
                <a:lnTo>
                  <a:pt x="1424938" y="881376"/>
                </a:lnTo>
                <a:lnTo>
                  <a:pt x="1424938" y="881372"/>
                </a:lnTo>
                <a:cubicBezTo>
                  <a:pt x="1424938" y="978265"/>
                  <a:pt x="1430974" y="1044243"/>
                  <a:pt x="1334081" y="1044243"/>
                </a:cubicBezTo>
                <a:lnTo>
                  <a:pt x="339617" y="1050370"/>
                </a:lnTo>
                <a:lnTo>
                  <a:pt x="341306" y="1230917"/>
                </a:lnTo>
                <a:lnTo>
                  <a:pt x="237636" y="1056813"/>
                </a:lnTo>
                <a:lnTo>
                  <a:pt x="91032" y="1052623"/>
                </a:lnTo>
                <a:cubicBezTo>
                  <a:pt x="-5861" y="1052623"/>
                  <a:pt x="175" y="978265"/>
                  <a:pt x="175" y="881372"/>
                </a:cubicBezTo>
                <a:lnTo>
                  <a:pt x="175" y="881376"/>
                </a:lnTo>
                <a:lnTo>
                  <a:pt x="175" y="618220"/>
                </a:lnTo>
                <a:lnTo>
                  <a:pt x="175" y="618220"/>
                </a:lnTo>
                <a:lnTo>
                  <a:pt x="175" y="179631"/>
                </a:lnTo>
                <a:close/>
              </a:path>
            </a:pathLst>
          </a:custGeom>
          <a:solidFill>
            <a:schemeClr val="accent2"/>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AR" sz="1200" dirty="0" err="1">
              <a:latin typeface="Arial" panose="020B0604020202020204" pitchFamily="34" charset="0"/>
              <a:cs typeface="Arial" panose="020B0604020202020204" pitchFamily="34" charset="0"/>
            </a:endParaRPr>
          </a:p>
        </p:txBody>
      </p:sp>
      <p:sp>
        <p:nvSpPr>
          <p:cNvPr id="21" name="4 Llamada rectangular redondeada"/>
          <p:cNvSpPr/>
          <p:nvPr/>
        </p:nvSpPr>
        <p:spPr bwMode="ltGray">
          <a:xfrm>
            <a:off x="336727" y="183312"/>
            <a:ext cx="2802440" cy="1196403"/>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accent2"/>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s-AR" sz="1200" b="0" dirty="0" err="1" smtClean="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fld id="{3034273E-80BF-4172-B30A-E2C07463D4C4}" type="slidenum">
              <a:rPr lang="es-AR" smtClean="0"/>
              <a:pPr/>
              <a:t>22</a:t>
            </a:fld>
            <a:endParaRPr lang="es-AR"/>
          </a:p>
        </p:txBody>
      </p:sp>
      <p:sp>
        <p:nvSpPr>
          <p:cNvPr id="5" name="4 Rectángulo"/>
          <p:cNvSpPr/>
          <p:nvPr/>
        </p:nvSpPr>
        <p:spPr>
          <a:xfrm>
            <a:off x="6490514" y="1732455"/>
            <a:ext cx="2119383" cy="900246"/>
          </a:xfrm>
          <a:prstGeom prst="rect">
            <a:avLst/>
          </a:prstGeom>
        </p:spPr>
        <p:txBody>
          <a:bodyPr wrap="square">
            <a:spAutoFit/>
          </a:bodyPr>
          <a:lstStyle/>
          <a:p>
            <a:pPr algn="ctr"/>
            <a:r>
              <a:rPr lang="es-AR" sz="1050" dirty="0">
                <a:solidFill>
                  <a:schemeClr val="bg1"/>
                </a:solidFill>
              </a:rPr>
              <a:t>S</a:t>
            </a:r>
            <a:r>
              <a:rPr lang="es-AR" sz="1050" dirty="0" smtClean="0">
                <a:solidFill>
                  <a:schemeClr val="bg1"/>
                </a:solidFill>
              </a:rPr>
              <a:t>i </a:t>
            </a:r>
            <a:r>
              <a:rPr lang="es-AR" sz="1050" dirty="0">
                <a:solidFill>
                  <a:schemeClr val="bg1"/>
                </a:solidFill>
              </a:rPr>
              <a:t>estoy todo el día en casa, porque estoy todo el día en </a:t>
            </a:r>
            <a:r>
              <a:rPr lang="es-AR" sz="1050" dirty="0" smtClean="0">
                <a:solidFill>
                  <a:schemeClr val="bg1"/>
                </a:solidFill>
              </a:rPr>
              <a:t>casa. Si </a:t>
            </a:r>
            <a:r>
              <a:rPr lang="es-AR" sz="1050" dirty="0">
                <a:solidFill>
                  <a:schemeClr val="bg1"/>
                </a:solidFill>
              </a:rPr>
              <a:t>estoy todo el día afuera, </a:t>
            </a:r>
            <a:r>
              <a:rPr lang="es-AR" sz="1050" dirty="0" smtClean="0">
                <a:solidFill>
                  <a:schemeClr val="bg1"/>
                </a:solidFill>
              </a:rPr>
              <a:t>“estás </a:t>
            </a:r>
            <a:r>
              <a:rPr lang="es-AR" sz="1050" dirty="0">
                <a:solidFill>
                  <a:schemeClr val="bg1"/>
                </a:solidFill>
              </a:rPr>
              <a:t>todo el día </a:t>
            </a:r>
            <a:r>
              <a:rPr lang="es-AR" sz="1050" dirty="0" smtClean="0">
                <a:solidFill>
                  <a:schemeClr val="bg1"/>
                </a:solidFill>
              </a:rPr>
              <a:t>afuera”.</a:t>
            </a:r>
            <a:endParaRPr lang="es-AR" sz="1050" dirty="0">
              <a:solidFill>
                <a:schemeClr val="bg1"/>
              </a:solidFill>
            </a:endParaRPr>
          </a:p>
        </p:txBody>
      </p:sp>
      <p:sp>
        <p:nvSpPr>
          <p:cNvPr id="6" name="5 Rectángulo"/>
          <p:cNvSpPr/>
          <p:nvPr/>
        </p:nvSpPr>
        <p:spPr>
          <a:xfrm>
            <a:off x="5965045" y="306043"/>
            <a:ext cx="2860957" cy="900246"/>
          </a:xfrm>
          <a:prstGeom prst="rect">
            <a:avLst/>
          </a:prstGeom>
        </p:spPr>
        <p:txBody>
          <a:bodyPr wrap="square">
            <a:spAutoFit/>
          </a:bodyPr>
          <a:lstStyle/>
          <a:p>
            <a:pPr algn="ctr"/>
            <a:r>
              <a:rPr lang="es-AR" sz="1050" dirty="0" smtClean="0">
                <a:solidFill>
                  <a:schemeClr val="bg1"/>
                </a:solidFill>
              </a:rPr>
              <a:t>Ya </a:t>
            </a:r>
            <a:r>
              <a:rPr lang="es-AR" sz="1050" dirty="0">
                <a:solidFill>
                  <a:schemeClr val="bg1"/>
                </a:solidFill>
              </a:rPr>
              <a:t>a los 16, 18 años te tenés que preparar para lo que viene después. Si querés algo, tenés que ganártelo. En el futuro no va a haber alguien que te esté siempre dando todo, lo ganas vos</a:t>
            </a:r>
            <a:r>
              <a:rPr lang="es-AR" sz="1050" dirty="0" smtClean="0">
                <a:solidFill>
                  <a:schemeClr val="bg1"/>
                </a:solidFill>
              </a:rPr>
              <a:t>.</a:t>
            </a:r>
            <a:endParaRPr lang="es-MX" sz="1050" dirty="0">
              <a:solidFill>
                <a:schemeClr val="bg1"/>
              </a:solidFill>
            </a:endParaRPr>
          </a:p>
        </p:txBody>
      </p:sp>
      <p:sp>
        <p:nvSpPr>
          <p:cNvPr id="9" name="8 Rectángulo"/>
          <p:cNvSpPr/>
          <p:nvPr/>
        </p:nvSpPr>
        <p:spPr>
          <a:xfrm>
            <a:off x="6549817" y="3127784"/>
            <a:ext cx="2304821" cy="1061829"/>
          </a:xfrm>
          <a:prstGeom prst="rect">
            <a:avLst/>
          </a:prstGeom>
        </p:spPr>
        <p:txBody>
          <a:bodyPr wrap="square">
            <a:spAutoFit/>
          </a:bodyPr>
          <a:lstStyle/>
          <a:p>
            <a:pPr algn="ctr"/>
            <a:r>
              <a:rPr lang="es-AR" sz="1050" dirty="0" smtClean="0">
                <a:solidFill>
                  <a:schemeClr val="bg1"/>
                </a:solidFill>
              </a:rPr>
              <a:t>El trabajo es </a:t>
            </a:r>
            <a:r>
              <a:rPr lang="es-AR" sz="1050" dirty="0">
                <a:solidFill>
                  <a:schemeClr val="bg1"/>
                </a:solidFill>
              </a:rPr>
              <a:t>también madurar, aprender a valorar tus cosas, ser </a:t>
            </a:r>
            <a:r>
              <a:rPr lang="es-AR" sz="1050" dirty="0" smtClean="0">
                <a:solidFill>
                  <a:schemeClr val="bg1"/>
                </a:solidFill>
              </a:rPr>
              <a:t>independiente. Igual me </a:t>
            </a:r>
            <a:r>
              <a:rPr lang="es-AR" sz="1050" dirty="0">
                <a:solidFill>
                  <a:schemeClr val="bg1"/>
                </a:solidFill>
              </a:rPr>
              <a:t>gusta el ambiente del trabajo, la paso bien.  No es un trabajo mala onda, siempre me trataron bien, te </a:t>
            </a:r>
            <a:r>
              <a:rPr lang="es-AR" sz="1050" dirty="0" smtClean="0">
                <a:solidFill>
                  <a:schemeClr val="bg1"/>
                </a:solidFill>
              </a:rPr>
              <a:t>reis. </a:t>
            </a:r>
            <a:endParaRPr lang="es-AR" sz="1050" dirty="0">
              <a:solidFill>
                <a:schemeClr val="bg1"/>
              </a:solidFill>
            </a:endParaRPr>
          </a:p>
        </p:txBody>
      </p:sp>
      <p:sp>
        <p:nvSpPr>
          <p:cNvPr id="16" name="15 Rectángulo"/>
          <p:cNvSpPr/>
          <p:nvPr/>
        </p:nvSpPr>
        <p:spPr>
          <a:xfrm>
            <a:off x="2900360" y="1341383"/>
            <a:ext cx="3195011" cy="156966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s-ES" sz="1050" dirty="0">
                <a:solidFill>
                  <a:schemeClr val="lt1"/>
                </a:solidFill>
                <a:latin typeface="Arial" panose="020B0604020202020204" pitchFamily="34" charset="0"/>
                <a:cs typeface="Arial" panose="020B0604020202020204" pitchFamily="34" charset="0"/>
              </a:rPr>
              <a:t>Al CEAMSE me metió un vecino, a los 12 años. Entrabamos con camiones y nos teníamos que meter en la mugre y sacar la mercadería, la agarrábamos y los fines de semana los vendíamos en la feria. Y de ahí salía hecho mierda. Tenés que tener cuidado, vos te cortas y es todo basura, hay ratas, de todo.</a:t>
            </a:r>
            <a:endParaRPr lang="es-MX" sz="1050" dirty="0">
              <a:solidFill>
                <a:schemeClr val="lt1"/>
              </a:solidFill>
              <a:latin typeface="Arial" panose="020B0604020202020204" pitchFamily="34" charset="0"/>
              <a:cs typeface="Arial" panose="020B0604020202020204" pitchFamily="34" charset="0"/>
            </a:endParaRPr>
          </a:p>
        </p:txBody>
      </p:sp>
      <p:sp>
        <p:nvSpPr>
          <p:cNvPr id="17" name="16 Rectángulo"/>
          <p:cNvSpPr/>
          <p:nvPr/>
        </p:nvSpPr>
        <p:spPr>
          <a:xfrm>
            <a:off x="3343412" y="209315"/>
            <a:ext cx="2155505" cy="738664"/>
          </a:xfrm>
          <a:prstGeom prst="rect">
            <a:avLst/>
          </a:prstGeom>
        </p:spPr>
        <p:txBody>
          <a:bodyPr wrap="square">
            <a:spAutoFit/>
          </a:bodyPr>
          <a:lstStyle/>
          <a:p>
            <a:pPr algn="ctr"/>
            <a:r>
              <a:rPr lang="es-ES" sz="1050" dirty="0" smtClean="0">
                <a:solidFill>
                  <a:schemeClr val="bg1"/>
                </a:solidFill>
              </a:rPr>
              <a:t>La construcción sirve</a:t>
            </a:r>
            <a:r>
              <a:rPr lang="es-ES" sz="1050" dirty="0">
                <a:solidFill>
                  <a:schemeClr val="bg1"/>
                </a:solidFill>
              </a:rPr>
              <a:t>, porque eso nunca se acaba, </a:t>
            </a:r>
            <a:r>
              <a:rPr lang="es-ES" sz="1050" dirty="0" smtClean="0">
                <a:solidFill>
                  <a:schemeClr val="bg1"/>
                </a:solidFill>
              </a:rPr>
              <a:t>¿viste</a:t>
            </a:r>
            <a:r>
              <a:rPr lang="es-ES" sz="1050" dirty="0">
                <a:solidFill>
                  <a:schemeClr val="bg1"/>
                </a:solidFill>
              </a:rPr>
              <a:t>? </a:t>
            </a:r>
            <a:r>
              <a:rPr lang="es-ES" sz="1050" dirty="0" smtClean="0">
                <a:solidFill>
                  <a:schemeClr val="bg1"/>
                </a:solidFill>
              </a:rPr>
              <a:t>podes </a:t>
            </a:r>
            <a:r>
              <a:rPr lang="es-ES" sz="1050" dirty="0">
                <a:solidFill>
                  <a:schemeClr val="bg1"/>
                </a:solidFill>
              </a:rPr>
              <a:t>trabajar todo lo que quieras en </a:t>
            </a:r>
            <a:r>
              <a:rPr lang="es-ES" sz="1050" dirty="0" smtClean="0">
                <a:solidFill>
                  <a:schemeClr val="bg1"/>
                </a:solidFill>
              </a:rPr>
              <a:t>la </a:t>
            </a:r>
            <a:r>
              <a:rPr lang="es-ES" sz="1050" dirty="0">
                <a:solidFill>
                  <a:schemeClr val="bg1"/>
                </a:solidFill>
              </a:rPr>
              <a:t>construcción.</a:t>
            </a:r>
            <a:endParaRPr lang="es-MX" sz="1050" dirty="0">
              <a:solidFill>
                <a:schemeClr val="bg1"/>
              </a:solidFill>
            </a:endParaRPr>
          </a:p>
        </p:txBody>
      </p:sp>
      <p:sp>
        <p:nvSpPr>
          <p:cNvPr id="18" name="17 Rectángulo"/>
          <p:cNvSpPr/>
          <p:nvPr/>
        </p:nvSpPr>
        <p:spPr>
          <a:xfrm>
            <a:off x="333801" y="250724"/>
            <a:ext cx="2805366" cy="900246"/>
          </a:xfrm>
          <a:prstGeom prst="rect">
            <a:avLst/>
          </a:prstGeom>
        </p:spPr>
        <p:txBody>
          <a:bodyPr wrap="square">
            <a:spAutoFit/>
          </a:bodyPr>
          <a:lstStyle/>
          <a:p>
            <a:pPr algn="ctr"/>
            <a:r>
              <a:rPr lang="es-ES" sz="1050" dirty="0">
                <a:solidFill>
                  <a:schemeClr val="bg1"/>
                </a:solidFill>
              </a:rPr>
              <a:t>A</a:t>
            </a:r>
            <a:r>
              <a:rPr lang="es-ES" sz="1050" dirty="0" smtClean="0">
                <a:solidFill>
                  <a:schemeClr val="bg1"/>
                </a:solidFill>
              </a:rPr>
              <a:t> </a:t>
            </a:r>
            <a:r>
              <a:rPr lang="es-ES" sz="1050" dirty="0">
                <a:solidFill>
                  <a:schemeClr val="bg1"/>
                </a:solidFill>
              </a:rPr>
              <a:t>veces tenés que laburar en 2 o 3 pisos arriba, te hacen caminar con los baldes por la </a:t>
            </a:r>
            <a:r>
              <a:rPr lang="es-ES" sz="1050" dirty="0" smtClean="0">
                <a:solidFill>
                  <a:schemeClr val="bg1"/>
                </a:solidFill>
              </a:rPr>
              <a:t>pared, </a:t>
            </a:r>
            <a:r>
              <a:rPr lang="es-ES" sz="1050" dirty="0">
                <a:solidFill>
                  <a:schemeClr val="bg1"/>
                </a:solidFill>
              </a:rPr>
              <a:t>miras el piso y decís “me caigo acá, termino hecho mierda”, no te pagan nada, </a:t>
            </a:r>
            <a:r>
              <a:rPr lang="es-ES" sz="1050" dirty="0" err="1">
                <a:solidFill>
                  <a:schemeClr val="bg1"/>
                </a:solidFill>
              </a:rPr>
              <a:t>andá</a:t>
            </a:r>
            <a:r>
              <a:rPr lang="es-ES" sz="1050" dirty="0">
                <a:solidFill>
                  <a:schemeClr val="bg1"/>
                </a:solidFill>
              </a:rPr>
              <a:t> a arréglate vos si te caes</a:t>
            </a:r>
            <a:endParaRPr lang="es-AR" sz="1050" dirty="0">
              <a:solidFill>
                <a:schemeClr val="bg1"/>
              </a:solidFill>
            </a:endParaRPr>
          </a:p>
        </p:txBody>
      </p:sp>
      <p:sp>
        <p:nvSpPr>
          <p:cNvPr id="19" name="18 Rectángulo"/>
          <p:cNvSpPr/>
          <p:nvPr/>
        </p:nvSpPr>
        <p:spPr>
          <a:xfrm>
            <a:off x="560375" y="1533444"/>
            <a:ext cx="2189101" cy="1223412"/>
          </a:xfrm>
          <a:prstGeom prst="rect">
            <a:avLst/>
          </a:prstGeom>
        </p:spPr>
        <p:txBody>
          <a:bodyPr wrap="square">
            <a:spAutoFit/>
          </a:bodyPr>
          <a:lstStyle/>
          <a:p>
            <a:pPr algn="ctr"/>
            <a:r>
              <a:rPr lang="es-ES" sz="1050" dirty="0" smtClean="0">
                <a:solidFill>
                  <a:schemeClr val="bg1"/>
                </a:solidFill>
              </a:rPr>
              <a:t>La obra no me gusta nada, yo prefiero terminar el colegio e irme a una fábrica tranquilo, es </a:t>
            </a:r>
            <a:r>
              <a:rPr lang="es-ES" sz="1050" dirty="0">
                <a:solidFill>
                  <a:schemeClr val="bg1"/>
                </a:solidFill>
              </a:rPr>
              <a:t>fija, y el albañil no. </a:t>
            </a:r>
            <a:r>
              <a:rPr lang="es-ES" sz="1050" dirty="0" smtClean="0">
                <a:solidFill>
                  <a:schemeClr val="bg1"/>
                </a:solidFill>
              </a:rPr>
              <a:t>Cuando termine la secundaria entro </a:t>
            </a:r>
            <a:r>
              <a:rPr lang="es-ES" sz="1050" dirty="0">
                <a:solidFill>
                  <a:schemeClr val="bg1"/>
                </a:solidFill>
              </a:rPr>
              <a:t>en cualquier </a:t>
            </a:r>
            <a:r>
              <a:rPr lang="es-ES" sz="1050" dirty="0" smtClean="0">
                <a:solidFill>
                  <a:schemeClr val="bg1"/>
                </a:solidFill>
              </a:rPr>
              <a:t>fábrica y listo.</a:t>
            </a:r>
            <a:endParaRPr lang="es-MX" sz="1050" dirty="0">
              <a:solidFill>
                <a:schemeClr val="bg1"/>
              </a:solidFill>
            </a:endParaRPr>
          </a:p>
          <a:p>
            <a:pPr algn="ctr"/>
            <a:endParaRPr lang="es-AR" sz="1050" dirty="0">
              <a:solidFill>
                <a:schemeClr val="bg1"/>
              </a:solidFill>
            </a:endParaRPr>
          </a:p>
        </p:txBody>
      </p:sp>
      <p:sp>
        <p:nvSpPr>
          <p:cNvPr id="24" name="7 Rectángulo"/>
          <p:cNvSpPr/>
          <p:nvPr/>
        </p:nvSpPr>
        <p:spPr>
          <a:xfrm>
            <a:off x="868409" y="3125610"/>
            <a:ext cx="4276548" cy="1061829"/>
          </a:xfrm>
          <a:prstGeom prst="rect">
            <a:avLst/>
          </a:prstGeom>
        </p:spPr>
        <p:txBody>
          <a:bodyPr wrap="square">
            <a:spAutoFit/>
          </a:bodyPr>
          <a:lstStyle/>
          <a:p>
            <a:pPr algn="ctr"/>
            <a:r>
              <a:rPr lang="es-ES" sz="1050" dirty="0" smtClean="0">
                <a:solidFill>
                  <a:schemeClr val="bg1"/>
                </a:solidFill>
              </a:rPr>
              <a:t>Estábamos </a:t>
            </a:r>
            <a:r>
              <a:rPr lang="es-ES" sz="1050" dirty="0">
                <a:solidFill>
                  <a:schemeClr val="bg1"/>
                </a:solidFill>
              </a:rPr>
              <a:t>trabajando en una obra re </a:t>
            </a:r>
            <a:r>
              <a:rPr lang="es-ES" sz="1050" dirty="0" smtClean="0">
                <a:solidFill>
                  <a:schemeClr val="bg1"/>
                </a:solidFill>
              </a:rPr>
              <a:t>grande, me </a:t>
            </a:r>
            <a:r>
              <a:rPr lang="es-ES" sz="1050" dirty="0">
                <a:solidFill>
                  <a:schemeClr val="bg1"/>
                </a:solidFill>
              </a:rPr>
              <a:t>corte y me empezó a entrar </a:t>
            </a:r>
            <a:r>
              <a:rPr lang="es-ES" sz="1050" dirty="0" smtClean="0">
                <a:solidFill>
                  <a:schemeClr val="bg1"/>
                </a:solidFill>
              </a:rPr>
              <a:t>cemento; Mi </a:t>
            </a:r>
            <a:r>
              <a:rPr lang="es-ES" sz="1050" dirty="0">
                <a:solidFill>
                  <a:schemeClr val="bg1"/>
                </a:solidFill>
              </a:rPr>
              <a:t>patrón no me creía, </a:t>
            </a:r>
            <a:r>
              <a:rPr lang="es-ES" sz="1050" dirty="0" smtClean="0">
                <a:solidFill>
                  <a:schemeClr val="bg1"/>
                </a:solidFill>
              </a:rPr>
              <a:t>y </a:t>
            </a:r>
            <a:r>
              <a:rPr lang="es-ES" sz="1050" dirty="0">
                <a:solidFill>
                  <a:schemeClr val="bg1"/>
                </a:solidFill>
              </a:rPr>
              <a:t>seguí yendo a </a:t>
            </a:r>
            <a:r>
              <a:rPr lang="es-ES" sz="1050" dirty="0" smtClean="0">
                <a:solidFill>
                  <a:schemeClr val="bg1"/>
                </a:solidFill>
              </a:rPr>
              <a:t>trabajar. Un día dije “no </a:t>
            </a:r>
            <a:r>
              <a:rPr lang="es-ES" sz="1050" dirty="0">
                <a:solidFill>
                  <a:schemeClr val="bg1"/>
                </a:solidFill>
              </a:rPr>
              <a:t>puedo </a:t>
            </a:r>
            <a:r>
              <a:rPr lang="es-ES" sz="1050" dirty="0" smtClean="0">
                <a:solidFill>
                  <a:schemeClr val="bg1"/>
                </a:solidFill>
              </a:rPr>
              <a:t>más”, </a:t>
            </a:r>
            <a:r>
              <a:rPr lang="es-ES" sz="1050" dirty="0">
                <a:solidFill>
                  <a:schemeClr val="bg1"/>
                </a:solidFill>
              </a:rPr>
              <a:t>tenía todo el dedo </a:t>
            </a:r>
            <a:r>
              <a:rPr lang="es-ES" sz="1050" dirty="0" smtClean="0">
                <a:solidFill>
                  <a:schemeClr val="bg1"/>
                </a:solidFill>
              </a:rPr>
              <a:t>verde. Renuncié. No </a:t>
            </a:r>
            <a:r>
              <a:rPr lang="es-ES" sz="1050" dirty="0">
                <a:solidFill>
                  <a:schemeClr val="bg1"/>
                </a:solidFill>
              </a:rPr>
              <a:t>puede ser que no me dé </a:t>
            </a:r>
            <a:r>
              <a:rPr lang="es-ES" sz="1050" dirty="0" smtClean="0">
                <a:solidFill>
                  <a:schemeClr val="bg1"/>
                </a:solidFill>
              </a:rPr>
              <a:t>el día libre. Me </a:t>
            </a:r>
            <a:r>
              <a:rPr lang="es-ES" sz="1050" dirty="0">
                <a:solidFill>
                  <a:schemeClr val="bg1"/>
                </a:solidFill>
              </a:rPr>
              <a:t>fui al hospital </a:t>
            </a:r>
            <a:r>
              <a:rPr lang="es-ES" sz="1050" dirty="0" smtClean="0">
                <a:solidFill>
                  <a:schemeClr val="bg1"/>
                </a:solidFill>
              </a:rPr>
              <a:t>y </a:t>
            </a:r>
            <a:r>
              <a:rPr lang="es-ES" sz="1050" dirty="0">
                <a:solidFill>
                  <a:schemeClr val="bg1"/>
                </a:solidFill>
              </a:rPr>
              <a:t>me termine quedando 12 </a:t>
            </a:r>
            <a:r>
              <a:rPr lang="es-ES" sz="1050" dirty="0" smtClean="0">
                <a:solidFill>
                  <a:schemeClr val="bg1"/>
                </a:solidFill>
              </a:rPr>
              <a:t>días, </a:t>
            </a:r>
            <a:r>
              <a:rPr lang="es-ES" sz="1050" dirty="0">
                <a:solidFill>
                  <a:schemeClr val="bg1"/>
                </a:solidFill>
              </a:rPr>
              <a:t>me cortaron </a:t>
            </a:r>
            <a:r>
              <a:rPr lang="es-ES" sz="1050" dirty="0" smtClean="0">
                <a:solidFill>
                  <a:schemeClr val="bg1"/>
                </a:solidFill>
              </a:rPr>
              <a:t>una parte del dedo. Si </a:t>
            </a:r>
            <a:r>
              <a:rPr lang="es-ES" sz="1050" dirty="0">
                <a:solidFill>
                  <a:schemeClr val="bg1"/>
                </a:solidFill>
              </a:rPr>
              <a:t>llegaba al hueso me </a:t>
            </a:r>
            <a:r>
              <a:rPr lang="es-ES" sz="1050" dirty="0" smtClean="0">
                <a:solidFill>
                  <a:schemeClr val="bg1"/>
                </a:solidFill>
              </a:rPr>
              <a:t>lo tenían </a:t>
            </a:r>
            <a:r>
              <a:rPr lang="es-ES" sz="1050" dirty="0">
                <a:solidFill>
                  <a:schemeClr val="bg1"/>
                </a:solidFill>
              </a:rPr>
              <a:t>que cortar </a:t>
            </a:r>
            <a:r>
              <a:rPr lang="es-ES" sz="1050" dirty="0" smtClean="0">
                <a:solidFill>
                  <a:schemeClr val="bg1"/>
                </a:solidFill>
              </a:rPr>
              <a:t>todo </a:t>
            </a:r>
            <a:endParaRPr lang="es-MX" sz="1050" dirty="0">
              <a:solidFill>
                <a:schemeClr val="bg1"/>
              </a:solidFill>
            </a:endParaRPr>
          </a:p>
        </p:txBody>
      </p:sp>
    </p:spTree>
    <p:extLst>
      <p:ext uri="{BB962C8B-B14F-4D97-AF65-F5344CB8AC3E}">
        <p14:creationId xmlns:p14="http://schemas.microsoft.com/office/powerpoint/2010/main" xmlns="" val="3424733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7" y="1239718"/>
            <a:ext cx="8600156" cy="528260"/>
          </a:xfrm>
        </p:spPr>
        <p:txBody>
          <a:bodyPr anchor="b"/>
          <a:lstStyle/>
          <a:p>
            <a:r>
              <a:rPr lang="es-AR" sz="2400" b="0" dirty="0" smtClean="0"/>
              <a:t>La escuela secundaria, </a:t>
            </a:r>
            <a:br>
              <a:rPr lang="es-AR" sz="2400" b="0" dirty="0" smtClean="0"/>
            </a:br>
            <a:r>
              <a:rPr lang="es-AR" sz="2400" b="0" dirty="0" smtClean="0"/>
              <a:t>historia de un naufragio</a:t>
            </a:r>
            <a:endParaRPr lang="es-AR" sz="2400" b="0" dirty="0"/>
          </a:p>
        </p:txBody>
      </p:sp>
      <p:sp>
        <p:nvSpPr>
          <p:cNvPr id="4" name="Slide Number Placeholder 3"/>
          <p:cNvSpPr>
            <a:spLocks noGrp="1"/>
          </p:cNvSpPr>
          <p:nvPr>
            <p:ph type="sldNum" sz="quarter" idx="12"/>
          </p:nvPr>
        </p:nvSpPr>
        <p:spPr/>
        <p:txBody>
          <a:bodyPr/>
          <a:lstStyle/>
          <a:p>
            <a:fld id="{3034273E-80BF-4172-B30A-E2C07463D4C4}" type="slidenum">
              <a:rPr lang="es-AR" smtClean="0"/>
              <a:pPr/>
              <a:t>23</a:t>
            </a:fld>
            <a:endParaRPr lang="es-AR"/>
          </a:p>
        </p:txBody>
      </p:sp>
      <p:pic>
        <p:nvPicPr>
          <p:cNvPr id="3" name="2 Imagen"/>
          <p:cNvPicPr>
            <a:picLocks noChangeAspect="1"/>
          </p:cNvPicPr>
          <p:nvPr/>
        </p:nvPicPr>
        <p:blipFill>
          <a:blip r:embed="rId2" cstate="print">
            <a:grayscl/>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5414808" y="1426268"/>
            <a:ext cx="3144401" cy="3144401"/>
          </a:xfrm>
          <a:prstGeom prst="rect">
            <a:avLst/>
          </a:prstGeom>
        </p:spPr>
      </p:pic>
    </p:spTree>
    <p:extLst>
      <p:ext uri="{BB962C8B-B14F-4D97-AF65-F5344CB8AC3E}">
        <p14:creationId xmlns:p14="http://schemas.microsoft.com/office/powerpoint/2010/main" xmlns="" val="727534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8313" y="397811"/>
            <a:ext cx="2463676" cy="4147289"/>
          </a:xfrm>
          <a:prstGeom prst="rect">
            <a:avLst/>
          </a:prstGeom>
          <a:noFill/>
        </p:spPr>
        <p:txBody>
          <a:bodyPr wrap="square" lIns="0" tIns="0" rIns="0" bIns="0" rtlCol="0">
            <a:spAutoFit/>
          </a:bodyPr>
          <a:lstStyle/>
          <a:p>
            <a:pPr>
              <a:spcAft>
                <a:spcPts val="300"/>
              </a:spcAft>
            </a:pPr>
            <a:r>
              <a:rPr lang="es-AR" dirty="0" smtClean="0"/>
              <a:t>Recordando… </a:t>
            </a:r>
          </a:p>
          <a:p>
            <a:pPr>
              <a:spcAft>
                <a:spcPts val="600"/>
              </a:spcAft>
            </a:pPr>
            <a:endParaRPr lang="es-AR" sz="1300" dirty="0" smtClean="0"/>
          </a:p>
          <a:p>
            <a:pPr>
              <a:spcAft>
                <a:spcPts val="600"/>
              </a:spcAft>
            </a:pPr>
            <a:r>
              <a:rPr lang="es-AR" sz="1300" dirty="0"/>
              <a:t>L</a:t>
            </a:r>
            <a:r>
              <a:rPr lang="es-AR" sz="1300" dirty="0" smtClean="0"/>
              <a:t>a escuela secundaria es obligatoria es relativamente reciente en Argentina (11 años). </a:t>
            </a:r>
          </a:p>
          <a:p>
            <a:pPr>
              <a:spcAft>
                <a:spcPts val="600"/>
              </a:spcAft>
            </a:pPr>
            <a:r>
              <a:rPr lang="es-AR" sz="1300" dirty="0" smtClean="0"/>
              <a:t>A partir de su obligatoriedad, la escuela ha entrado en dialogo con una población que hasta hace pocos años no accedía a la educación secundaria.</a:t>
            </a:r>
          </a:p>
          <a:p>
            <a:pPr>
              <a:spcAft>
                <a:spcPts val="1200"/>
              </a:spcAft>
            </a:pPr>
            <a:r>
              <a:rPr lang="es-AR" sz="1300" dirty="0" smtClean="0"/>
              <a:t>Pero lo que hace unas décadas, se ofrecía como instancia de formación cívica, </a:t>
            </a:r>
            <a:r>
              <a:rPr lang="es-AR" sz="1300" dirty="0" err="1" smtClean="0"/>
              <a:t>vehiculo</a:t>
            </a:r>
            <a:r>
              <a:rPr lang="es-AR" sz="1300" dirty="0" smtClean="0"/>
              <a:t> de ascenso social y como proveedora de un saber incuestionable </a:t>
            </a:r>
            <a:r>
              <a:rPr lang="es-AR" sz="1300" b="1" dirty="0" smtClean="0"/>
              <a:t>hoy aparece fuertemente cuestionada desde los dos sectores que estudiamos </a:t>
            </a:r>
          </a:p>
        </p:txBody>
      </p:sp>
      <p:sp>
        <p:nvSpPr>
          <p:cNvPr id="2" name="1 Rectángulo"/>
          <p:cNvSpPr/>
          <p:nvPr/>
        </p:nvSpPr>
        <p:spPr>
          <a:xfrm>
            <a:off x="3075921" y="397811"/>
            <a:ext cx="2784629" cy="3500958"/>
          </a:xfrm>
          <a:prstGeom prst="rect">
            <a:avLst/>
          </a:prstGeom>
        </p:spPr>
        <p:txBody>
          <a:bodyPr wrap="square">
            <a:spAutoFit/>
          </a:bodyPr>
          <a:lstStyle/>
          <a:p>
            <a:pPr>
              <a:spcAft>
                <a:spcPts val="300"/>
              </a:spcAft>
            </a:pPr>
            <a:r>
              <a:rPr lang="es-AR" dirty="0" smtClean="0"/>
              <a:t>Hoy… </a:t>
            </a:r>
          </a:p>
          <a:p>
            <a:pPr>
              <a:spcAft>
                <a:spcPts val="300"/>
              </a:spcAft>
            </a:pPr>
            <a:endParaRPr lang="es-AR" sz="1400" dirty="0" smtClean="0"/>
          </a:p>
          <a:p>
            <a:pPr>
              <a:spcAft>
                <a:spcPts val="300"/>
              </a:spcAft>
            </a:pPr>
            <a:r>
              <a:rPr lang="es-AR" sz="1400" dirty="0" smtClean="0"/>
              <a:t>El </a:t>
            </a:r>
            <a:r>
              <a:rPr lang="es-AR" sz="1400" dirty="0"/>
              <a:t>paisaje heterogéneo dentro del aula, los cambios sociales y económicos del país, la temprana inclusión de los jóvenes en el mundo del consumo y la aparición de internet, han puesto en </a:t>
            </a:r>
            <a:r>
              <a:rPr lang="es-AR" sz="1400" dirty="0" smtClean="0"/>
              <a:t>jaque la identidad de </a:t>
            </a:r>
            <a:r>
              <a:rPr lang="es-AR" sz="1400" b="1" dirty="0" smtClean="0"/>
              <a:t>una escuela  con poca capacidad para mostrarse </a:t>
            </a:r>
            <a:r>
              <a:rPr lang="es-AR" sz="1400" b="1" dirty="0"/>
              <a:t>como espacio que ofrezca algún saber especifico o beneficio funcional. </a:t>
            </a:r>
            <a:endParaRPr lang="es-MX" sz="1400" b="1" dirty="0"/>
          </a:p>
          <a:p>
            <a:pPr>
              <a:spcAft>
                <a:spcPts val="1200"/>
              </a:spcAft>
            </a:pPr>
            <a:endParaRPr lang="es-AR" sz="1400" b="1" dirty="0" smtClean="0"/>
          </a:p>
        </p:txBody>
      </p:sp>
      <p:sp>
        <p:nvSpPr>
          <p:cNvPr id="12" name="11 Rectángulo"/>
          <p:cNvSpPr/>
          <p:nvPr/>
        </p:nvSpPr>
        <p:spPr>
          <a:xfrm>
            <a:off x="6081778" y="1027113"/>
            <a:ext cx="2949625" cy="2185214"/>
          </a:xfrm>
          <a:prstGeom prst="rect">
            <a:avLst/>
          </a:prstGeom>
        </p:spPr>
        <p:txBody>
          <a:bodyPr wrap="square">
            <a:spAutoFit/>
          </a:bodyPr>
          <a:lstStyle/>
          <a:p>
            <a:pPr>
              <a:spcAft>
                <a:spcPts val="1200"/>
              </a:spcAft>
            </a:pPr>
            <a:r>
              <a:rPr lang="es-AR" sz="1400" dirty="0" smtClean="0"/>
              <a:t>La escuela secundaria no tiene un claro sentido para los ninguno de los segmentos adolescentes que interrogamos.</a:t>
            </a:r>
          </a:p>
          <a:p>
            <a:pPr>
              <a:spcAft>
                <a:spcPts val="1200"/>
              </a:spcAft>
            </a:pPr>
            <a:r>
              <a:rPr lang="es-AR" sz="1400" b="1" dirty="0" smtClean="0">
                <a:solidFill>
                  <a:schemeClr val="accent5"/>
                </a:solidFill>
              </a:rPr>
              <a:t>Como única excepción se encuentra </a:t>
            </a:r>
            <a:r>
              <a:rPr lang="es-MX" sz="1400" b="1" dirty="0" smtClean="0">
                <a:solidFill>
                  <a:schemeClr val="accent5"/>
                </a:solidFill>
              </a:rPr>
              <a:t>la escuela técnica, que se piensa como un espacio de formación práctica y en relación directa con el trabajo</a:t>
            </a:r>
            <a:r>
              <a:rPr lang="es-MX" sz="1400" b="1" dirty="0" smtClean="0"/>
              <a:t>.</a:t>
            </a:r>
            <a:endParaRPr lang="es-AR" sz="1400" dirty="0" smtClean="0"/>
          </a:p>
        </p:txBody>
      </p:sp>
      <p:grpSp>
        <p:nvGrpSpPr>
          <p:cNvPr id="11" name="10 Grupo"/>
          <p:cNvGrpSpPr/>
          <p:nvPr/>
        </p:nvGrpSpPr>
        <p:grpSpPr>
          <a:xfrm rot="16200000">
            <a:off x="6248874" y="-495963"/>
            <a:ext cx="382653" cy="1282852"/>
            <a:chOff x="7552194" y="1582780"/>
            <a:chExt cx="476190" cy="1314285"/>
          </a:xfrm>
        </p:grpSpPr>
        <p:pic>
          <p:nvPicPr>
            <p:cNvPr id="15" name="1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16" name="15 Rectángulo"/>
            <p:cNvSpPr/>
            <p:nvPr/>
          </p:nvSpPr>
          <p:spPr>
            <a:xfrm rot="5400000">
              <a:off x="7558935" y="1991552"/>
              <a:ext cx="456883" cy="421311"/>
            </a:xfrm>
            <a:prstGeom prst="rect">
              <a:avLst/>
            </a:prstGeom>
          </p:spPr>
          <p:txBody>
            <a:bodyPr wrap="none">
              <a:spAutoFit/>
            </a:bodyPr>
            <a:lstStyle/>
            <a:p>
              <a:pPr algn="ctr"/>
              <a:r>
                <a:rPr lang="es-AR" sz="1600" b="1" dirty="0" smtClean="0">
                  <a:solidFill>
                    <a:schemeClr val="bg2">
                      <a:lumMod val="20000"/>
                      <a:lumOff val="80000"/>
                    </a:schemeClr>
                  </a:solidFill>
                </a:rPr>
                <a:t>C3</a:t>
              </a:r>
              <a:endParaRPr lang="es-AR" sz="1600" b="1" dirty="0">
                <a:solidFill>
                  <a:schemeClr val="bg2">
                    <a:lumMod val="20000"/>
                    <a:lumOff val="80000"/>
                  </a:schemeClr>
                </a:solidFill>
              </a:endParaRPr>
            </a:p>
          </p:txBody>
        </p:sp>
      </p:grpSp>
      <p:grpSp>
        <p:nvGrpSpPr>
          <p:cNvPr id="17" name="16 Grupo"/>
          <p:cNvGrpSpPr/>
          <p:nvPr/>
        </p:nvGrpSpPr>
        <p:grpSpPr>
          <a:xfrm rot="5400000">
            <a:off x="7693806" y="-484998"/>
            <a:ext cx="403820" cy="1282086"/>
            <a:chOff x="-46697" y="1652240"/>
            <a:chExt cx="403820" cy="1282086"/>
          </a:xfrm>
        </p:grpSpPr>
        <p:pic>
          <p:nvPicPr>
            <p:cNvPr id="18" name="1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19" name="18 Rectángulo"/>
            <p:cNvSpPr/>
            <p:nvPr/>
          </p:nvSpPr>
          <p:spPr>
            <a:xfrm rot="16200000">
              <a:off x="-65524" y="2060406"/>
              <a:ext cx="434735" cy="338554"/>
            </a:xfrm>
            <a:prstGeom prst="rect">
              <a:avLst/>
            </a:prstGeom>
          </p:spPr>
          <p:txBody>
            <a:bodyPr wrap="none">
              <a:spAutoFit/>
            </a:bodyPr>
            <a:lstStyle/>
            <a:p>
              <a:pPr algn="ctr"/>
              <a:r>
                <a:rPr lang="es-AR" sz="1600" b="1" dirty="0" smtClean="0">
                  <a:solidFill>
                    <a:srgbClr val="FFFF00"/>
                  </a:solidFill>
                </a:rPr>
                <a:t>E1</a:t>
              </a:r>
              <a:endParaRPr lang="es-AR" sz="1600" b="1" dirty="0">
                <a:solidFill>
                  <a:srgbClr val="FFFF00"/>
                </a:solidFill>
              </a:endParaRPr>
            </a:p>
          </p:txBody>
        </p:sp>
      </p:grpSp>
    </p:spTree>
    <p:extLst>
      <p:ext uri="{BB962C8B-B14F-4D97-AF65-F5344CB8AC3E}">
        <p14:creationId xmlns:p14="http://schemas.microsoft.com/office/powerpoint/2010/main" xmlns="" val="1981449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25</a:t>
            </a:fld>
            <a:endParaRPr lang="es-AR"/>
          </a:p>
        </p:txBody>
      </p:sp>
      <p:sp>
        <p:nvSpPr>
          <p:cNvPr id="9" name="8 CuadroTexto"/>
          <p:cNvSpPr txBox="1"/>
          <p:nvPr/>
        </p:nvSpPr>
        <p:spPr>
          <a:xfrm>
            <a:off x="4709260" y="1488038"/>
            <a:ext cx="4074912" cy="1838965"/>
          </a:xfrm>
          <a:prstGeom prst="rect">
            <a:avLst/>
          </a:prstGeom>
          <a:noFill/>
        </p:spPr>
        <p:txBody>
          <a:bodyPr wrap="square" lIns="0" tIns="0" rIns="0" bIns="0" rtlCol="0">
            <a:spAutoFit/>
          </a:bodyPr>
          <a:lstStyle/>
          <a:p>
            <a:pPr>
              <a:spcAft>
                <a:spcPts val="300"/>
              </a:spcAft>
            </a:pPr>
            <a:r>
              <a:rPr lang="es-AR" sz="1400" dirty="0" smtClean="0"/>
              <a:t>Con el acceso a internet</a:t>
            </a:r>
            <a:r>
              <a:rPr lang="es-AR" sz="1400" b="1" dirty="0" smtClean="0"/>
              <a:t>, el saber </a:t>
            </a:r>
            <a:r>
              <a:rPr lang="es-AR" sz="1400" b="1" dirty="0"/>
              <a:t>enciclopédico </a:t>
            </a:r>
            <a:r>
              <a:rPr lang="es-AR" sz="1400" b="1" dirty="0" smtClean="0"/>
              <a:t>parece en crisis</a:t>
            </a:r>
          </a:p>
          <a:p>
            <a:pPr>
              <a:spcAft>
                <a:spcPts val="300"/>
              </a:spcAft>
            </a:pPr>
            <a:r>
              <a:rPr lang="es-AR" sz="1400" dirty="0" smtClean="0"/>
              <a:t>Los contenidos básicos </a:t>
            </a:r>
            <a:r>
              <a:rPr lang="es-AR" sz="1400" b="1" dirty="0" smtClean="0"/>
              <a:t>no logran interesarlos</a:t>
            </a:r>
          </a:p>
          <a:p>
            <a:pPr>
              <a:spcAft>
                <a:spcPts val="300"/>
              </a:spcAft>
            </a:pPr>
            <a:r>
              <a:rPr lang="es-AR" sz="1400" dirty="0" smtClean="0"/>
              <a:t>Sólo destacan las prácticas relacionadas con el mundo del trabajo que les brindan herramientas para elegir su vocación</a:t>
            </a:r>
          </a:p>
          <a:p>
            <a:pPr>
              <a:spcAft>
                <a:spcPts val="300"/>
              </a:spcAft>
            </a:pPr>
            <a:r>
              <a:rPr lang="es-AR" sz="1400" dirty="0" smtClean="0"/>
              <a:t>La escuela representa un </a:t>
            </a:r>
            <a:r>
              <a:rPr lang="es-AR" sz="1400" dirty="0"/>
              <a:t>título habilitante </a:t>
            </a:r>
            <a:r>
              <a:rPr lang="es-AR" sz="1400" dirty="0" smtClean="0"/>
              <a:t>para acceder </a:t>
            </a:r>
            <a:r>
              <a:rPr lang="es-AR" sz="1400" dirty="0"/>
              <a:t>a la universidad y </a:t>
            </a:r>
            <a:r>
              <a:rPr lang="es-AR" sz="1400" dirty="0" smtClean="0"/>
              <a:t>conseguir un </a:t>
            </a:r>
            <a:r>
              <a:rPr lang="es-AR" sz="1400" dirty="0"/>
              <a:t>trabajo. </a:t>
            </a:r>
          </a:p>
        </p:txBody>
      </p:sp>
      <p:sp>
        <p:nvSpPr>
          <p:cNvPr id="10" name="9 Rectángulo"/>
          <p:cNvSpPr/>
          <p:nvPr/>
        </p:nvSpPr>
        <p:spPr>
          <a:xfrm>
            <a:off x="4636505" y="844858"/>
            <a:ext cx="4269614" cy="369332"/>
          </a:xfrm>
          <a:prstGeom prst="rect">
            <a:avLst/>
          </a:prstGeom>
        </p:spPr>
        <p:txBody>
          <a:bodyPr wrap="square">
            <a:spAutoFit/>
          </a:bodyPr>
          <a:lstStyle/>
          <a:p>
            <a:r>
              <a:rPr lang="es-AR" b="1" dirty="0" smtClean="0">
                <a:solidFill>
                  <a:schemeClr val="bg2"/>
                </a:solidFill>
              </a:rPr>
              <a:t>Como un título habilitante</a:t>
            </a:r>
            <a:endParaRPr lang="es-AR" b="1" dirty="0">
              <a:solidFill>
                <a:schemeClr val="bg2"/>
              </a:solidFill>
            </a:endParaRPr>
          </a:p>
        </p:txBody>
      </p:sp>
      <p:sp>
        <p:nvSpPr>
          <p:cNvPr id="11" name="10 CuadroTexto"/>
          <p:cNvSpPr txBox="1"/>
          <p:nvPr/>
        </p:nvSpPr>
        <p:spPr>
          <a:xfrm>
            <a:off x="468313" y="1488038"/>
            <a:ext cx="3914251" cy="2916183"/>
          </a:xfrm>
          <a:prstGeom prst="rect">
            <a:avLst/>
          </a:prstGeom>
          <a:noFill/>
        </p:spPr>
        <p:txBody>
          <a:bodyPr wrap="square" lIns="0" tIns="0" rIns="0" bIns="0" rtlCol="0">
            <a:spAutoFit/>
          </a:bodyPr>
          <a:lstStyle/>
          <a:p>
            <a:pPr>
              <a:spcAft>
                <a:spcPts val="300"/>
              </a:spcAft>
            </a:pPr>
            <a:r>
              <a:rPr lang="es-AR" sz="1400" dirty="0" smtClean="0"/>
              <a:t>La escuela secundaria es </a:t>
            </a:r>
            <a:r>
              <a:rPr lang="es-AR" sz="1400" dirty="0"/>
              <a:t>una institución que no conocen, con la cual </a:t>
            </a:r>
            <a:r>
              <a:rPr lang="es-AR" sz="1400" b="1" dirty="0"/>
              <a:t>no tienen un </a:t>
            </a:r>
            <a:r>
              <a:rPr lang="es-AR" sz="1400" b="1" dirty="0" smtClean="0"/>
              <a:t>vinculo histórico</a:t>
            </a:r>
          </a:p>
          <a:p>
            <a:pPr>
              <a:spcAft>
                <a:spcPts val="300"/>
              </a:spcAft>
            </a:pPr>
            <a:r>
              <a:rPr lang="es-AR" sz="1400" dirty="0" smtClean="0"/>
              <a:t>Se les dificulta encontrar sentido a los contenidos habituales</a:t>
            </a:r>
          </a:p>
          <a:p>
            <a:pPr>
              <a:spcAft>
                <a:spcPts val="300"/>
              </a:spcAft>
            </a:pPr>
            <a:r>
              <a:rPr lang="es-AR" sz="1400" dirty="0" smtClean="0"/>
              <a:t>Aunque destacan </a:t>
            </a:r>
            <a:r>
              <a:rPr lang="es-AR" sz="1400" dirty="0"/>
              <a:t>la necesidad de tener el título secundario para entrar a la </a:t>
            </a:r>
            <a:r>
              <a:rPr lang="es-AR" sz="1400" dirty="0" smtClean="0"/>
              <a:t>fábrica, </a:t>
            </a:r>
            <a:r>
              <a:rPr lang="es-AR" sz="1400" b="1" dirty="0" smtClean="0"/>
              <a:t>la </a:t>
            </a:r>
            <a:r>
              <a:rPr lang="es-AR" sz="1400" b="1" dirty="0"/>
              <a:t>escuela técnica </a:t>
            </a:r>
            <a:r>
              <a:rPr lang="es-AR" sz="1400" b="1" dirty="0" smtClean="0"/>
              <a:t>se recorta como la única portadora de un saber útil</a:t>
            </a:r>
            <a:endParaRPr lang="es-AR" sz="1400" b="1" dirty="0"/>
          </a:p>
          <a:p>
            <a:pPr>
              <a:spcAft>
                <a:spcPts val="300"/>
              </a:spcAft>
            </a:pPr>
            <a:r>
              <a:rPr lang="es-AR" sz="1400" dirty="0" smtClean="0"/>
              <a:t>Sus condiciones de vida, sus necesidades y el acceso a los trabajo más habituales que no requieren titulación,  conspiran contra la posibilidad de terminar el secundario.</a:t>
            </a:r>
          </a:p>
        </p:txBody>
      </p:sp>
      <p:sp>
        <p:nvSpPr>
          <p:cNvPr id="12" name="11 Rectángulo"/>
          <p:cNvSpPr/>
          <p:nvPr/>
        </p:nvSpPr>
        <p:spPr>
          <a:xfrm>
            <a:off x="293703" y="844858"/>
            <a:ext cx="4088861" cy="369332"/>
          </a:xfrm>
          <a:prstGeom prst="rect">
            <a:avLst/>
          </a:prstGeom>
        </p:spPr>
        <p:txBody>
          <a:bodyPr wrap="square">
            <a:spAutoFit/>
          </a:bodyPr>
          <a:lstStyle/>
          <a:p>
            <a:r>
              <a:rPr lang="es-AR" b="1" dirty="0" smtClean="0">
                <a:solidFill>
                  <a:schemeClr val="accent2"/>
                </a:solidFill>
              </a:rPr>
              <a:t> Una relación de extrañeza</a:t>
            </a:r>
            <a:endParaRPr lang="es-AR" b="1" dirty="0">
              <a:solidFill>
                <a:schemeClr val="accent2"/>
              </a:solidFill>
            </a:endParaRPr>
          </a:p>
        </p:txBody>
      </p:sp>
      <p:sp>
        <p:nvSpPr>
          <p:cNvPr id="8" name="7 CuadroTexto"/>
          <p:cNvSpPr txBox="1"/>
          <p:nvPr/>
        </p:nvSpPr>
        <p:spPr>
          <a:xfrm>
            <a:off x="447047" y="382302"/>
            <a:ext cx="5658600" cy="307777"/>
          </a:xfrm>
          <a:prstGeom prst="rect">
            <a:avLst/>
          </a:prstGeom>
          <a:noFill/>
        </p:spPr>
        <p:txBody>
          <a:bodyPr wrap="none" lIns="0" tIns="0" rIns="0" bIns="0" rtlCol="0">
            <a:spAutoFit/>
          </a:bodyPr>
          <a:lstStyle/>
          <a:p>
            <a:r>
              <a:rPr lang="es-AR" sz="2000" dirty="0" smtClean="0"/>
              <a:t>¿Cómo ven la escuela secundaria estos jóvenes?</a:t>
            </a:r>
          </a:p>
        </p:txBody>
      </p:sp>
      <p:grpSp>
        <p:nvGrpSpPr>
          <p:cNvPr id="15" name="14 Grupo"/>
          <p:cNvGrpSpPr/>
          <p:nvPr/>
        </p:nvGrpSpPr>
        <p:grpSpPr>
          <a:xfrm>
            <a:off x="8784172" y="1651475"/>
            <a:ext cx="382654" cy="1282852"/>
            <a:chOff x="7552194" y="1582780"/>
            <a:chExt cx="476190" cy="1314285"/>
          </a:xfrm>
        </p:grpSpPr>
        <p:pic>
          <p:nvPicPr>
            <p:cNvPr id="16" name="15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17" name="16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grpSp>
        <p:nvGrpSpPr>
          <p:cNvPr id="18" name="17 Grupo"/>
          <p:cNvGrpSpPr/>
          <p:nvPr/>
        </p:nvGrpSpPr>
        <p:grpSpPr>
          <a:xfrm>
            <a:off x="-46697" y="1652240"/>
            <a:ext cx="403820" cy="1282086"/>
            <a:chOff x="-46697" y="1652240"/>
            <a:chExt cx="403820" cy="1282086"/>
          </a:xfrm>
        </p:grpSpPr>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20" name="19 Rectángulo"/>
            <p:cNvSpPr/>
            <p:nvPr/>
          </p:nvSpPr>
          <p:spPr>
            <a:xfrm>
              <a:off x="-237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spTree>
    <p:extLst>
      <p:ext uri="{BB962C8B-B14F-4D97-AF65-F5344CB8AC3E}">
        <p14:creationId xmlns:p14="http://schemas.microsoft.com/office/powerpoint/2010/main" xmlns="" val="38051612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26</a:t>
            </a:fld>
            <a:endParaRPr lang="es-AR"/>
          </a:p>
        </p:txBody>
      </p:sp>
      <p:sp>
        <p:nvSpPr>
          <p:cNvPr id="2" name="1 Rectángulo"/>
          <p:cNvSpPr/>
          <p:nvPr/>
        </p:nvSpPr>
        <p:spPr>
          <a:xfrm>
            <a:off x="4662826" y="1473149"/>
            <a:ext cx="4018606" cy="2646878"/>
          </a:xfrm>
          <a:prstGeom prst="rect">
            <a:avLst/>
          </a:prstGeom>
        </p:spPr>
        <p:txBody>
          <a:bodyPr wrap="square">
            <a:spAutoFit/>
          </a:bodyPr>
          <a:lstStyle/>
          <a:p>
            <a:pPr>
              <a:spcAft>
                <a:spcPts val="300"/>
              </a:spcAft>
            </a:pPr>
            <a:r>
              <a:rPr lang="es-MX" sz="1300" b="1" dirty="0"/>
              <a:t>T</a:t>
            </a:r>
            <a:r>
              <a:rPr lang="es-MX" sz="1300" b="1" dirty="0" smtClean="0"/>
              <a:t>ienen </a:t>
            </a:r>
            <a:r>
              <a:rPr lang="es-MX" sz="1300" b="1" dirty="0"/>
              <a:t>expectativas de seguir estudiando, pero solo como medio para lograr su desarrollo profesional</a:t>
            </a:r>
            <a:endParaRPr lang="es-AR" sz="1300" b="1" dirty="0"/>
          </a:p>
          <a:p>
            <a:pPr>
              <a:spcAft>
                <a:spcPts val="300"/>
              </a:spcAft>
            </a:pPr>
            <a:r>
              <a:rPr lang="es-AR" sz="1300" dirty="0" smtClean="0"/>
              <a:t>El </a:t>
            </a:r>
            <a:r>
              <a:rPr lang="es-AR" sz="1300" dirty="0"/>
              <a:t>secundario de 5 años aparece como un “precio caro” a pagar por “tan solo un titulo</a:t>
            </a:r>
            <a:r>
              <a:rPr lang="es-AR" sz="1300" dirty="0" smtClean="0"/>
              <a:t>”</a:t>
            </a:r>
          </a:p>
          <a:p>
            <a:pPr>
              <a:spcAft>
                <a:spcPts val="300"/>
              </a:spcAft>
            </a:pPr>
            <a:r>
              <a:rPr lang="es-AR" sz="1300" dirty="0" smtClean="0"/>
              <a:t>Optan </a:t>
            </a:r>
            <a:r>
              <a:rPr lang="es-AR" sz="1300" dirty="0"/>
              <a:t>por secundarios para adultos de menos duración, que no obstaculizan ni postergan aquellas </a:t>
            </a:r>
            <a:r>
              <a:rPr lang="es-AR" sz="1300" dirty="0" smtClean="0"/>
              <a:t>metas o aspiraciones </a:t>
            </a:r>
            <a:r>
              <a:rPr lang="es-AR" sz="1300" dirty="0"/>
              <a:t>que ellos consideran más genuinas. </a:t>
            </a:r>
            <a:endParaRPr lang="es-AR" sz="1300" dirty="0" smtClean="0"/>
          </a:p>
          <a:p>
            <a:pPr>
              <a:spcAft>
                <a:spcPts val="300"/>
              </a:spcAft>
            </a:pPr>
            <a:r>
              <a:rPr lang="es-AR" sz="1300" dirty="0" smtClean="0">
                <a:solidFill>
                  <a:srgbClr val="00B0F0"/>
                </a:solidFill>
              </a:rPr>
              <a:t>Lo </a:t>
            </a:r>
            <a:r>
              <a:rPr lang="es-AR" sz="1300" dirty="0">
                <a:solidFill>
                  <a:srgbClr val="00B0F0"/>
                </a:solidFill>
              </a:rPr>
              <a:t>importante no es el saber académico y la formación cultural sino la formación para el trabajo</a:t>
            </a:r>
            <a:endParaRPr lang="es-AR" sz="1300" dirty="0"/>
          </a:p>
          <a:p>
            <a:pPr>
              <a:spcAft>
                <a:spcPts val="300"/>
              </a:spcAft>
            </a:pPr>
            <a:endParaRPr lang="es-AR" sz="1300" dirty="0"/>
          </a:p>
        </p:txBody>
      </p:sp>
      <p:sp>
        <p:nvSpPr>
          <p:cNvPr id="13" name="12 Rectángulo"/>
          <p:cNvSpPr/>
          <p:nvPr/>
        </p:nvSpPr>
        <p:spPr>
          <a:xfrm>
            <a:off x="370449" y="1477896"/>
            <a:ext cx="4076740" cy="1769715"/>
          </a:xfrm>
          <a:prstGeom prst="rect">
            <a:avLst/>
          </a:prstGeom>
        </p:spPr>
        <p:txBody>
          <a:bodyPr wrap="square">
            <a:spAutoFit/>
          </a:bodyPr>
          <a:lstStyle/>
          <a:p>
            <a:pPr algn="just">
              <a:spcAft>
                <a:spcPts val="300"/>
              </a:spcAft>
            </a:pPr>
            <a:r>
              <a:rPr lang="es-AR" sz="1300" dirty="0" smtClean="0"/>
              <a:t>Estos jóvenes </a:t>
            </a:r>
            <a:r>
              <a:rPr lang="es-AR" sz="1300" b="1" dirty="0" smtClean="0"/>
              <a:t>buscan un oficio, un saber práctico que les permita trabajar. </a:t>
            </a:r>
          </a:p>
          <a:p>
            <a:pPr algn="just">
              <a:spcAft>
                <a:spcPts val="300"/>
              </a:spcAft>
            </a:pPr>
            <a:r>
              <a:rPr lang="es-AR" sz="1300" dirty="0" smtClean="0"/>
              <a:t>Buscan opciones de formación alternativas (la iglesia, el barrio) frente a una escuela que no puede formarlos.</a:t>
            </a:r>
          </a:p>
          <a:p>
            <a:pPr>
              <a:spcAft>
                <a:spcPts val="300"/>
              </a:spcAft>
            </a:pPr>
            <a:r>
              <a:rPr lang="es-AR" sz="1300" dirty="0" smtClean="0"/>
              <a:t>No se preguntan por su “</a:t>
            </a:r>
            <a:r>
              <a:rPr lang="es-AR" sz="1300" b="1" dirty="0" smtClean="0"/>
              <a:t>vocación”. </a:t>
            </a:r>
            <a:r>
              <a:rPr lang="es-AR" sz="1300" dirty="0" smtClean="0"/>
              <a:t>El </a:t>
            </a:r>
            <a:r>
              <a:rPr lang="es-AR" sz="1300" dirty="0"/>
              <a:t>horizonte promisorio que se anhela es el de la estabilidad laboral</a:t>
            </a:r>
            <a:r>
              <a:rPr lang="es-AR" sz="1300" dirty="0" smtClean="0"/>
              <a:t>.</a:t>
            </a:r>
            <a:endParaRPr lang="es-AR" sz="1300" dirty="0"/>
          </a:p>
        </p:txBody>
      </p:sp>
      <p:sp>
        <p:nvSpPr>
          <p:cNvPr id="8" name="7 CuadroTexto"/>
          <p:cNvSpPr txBox="1"/>
          <p:nvPr/>
        </p:nvSpPr>
        <p:spPr>
          <a:xfrm>
            <a:off x="412981" y="367346"/>
            <a:ext cx="6978293" cy="307777"/>
          </a:xfrm>
          <a:prstGeom prst="rect">
            <a:avLst/>
          </a:prstGeom>
          <a:noFill/>
        </p:spPr>
        <p:txBody>
          <a:bodyPr wrap="square" lIns="0" tIns="0" rIns="0" bIns="0" rtlCol="0">
            <a:spAutoFit/>
          </a:bodyPr>
          <a:lstStyle/>
          <a:p>
            <a:r>
              <a:rPr lang="es-AR" sz="2000" dirty="0" smtClean="0"/>
              <a:t>¿Qué lugar tiene la educación en su visión del futuro?</a:t>
            </a:r>
          </a:p>
        </p:txBody>
      </p:sp>
      <p:sp>
        <p:nvSpPr>
          <p:cNvPr id="3" name="2 CuadroTexto"/>
          <p:cNvSpPr txBox="1"/>
          <p:nvPr/>
        </p:nvSpPr>
        <p:spPr>
          <a:xfrm>
            <a:off x="434247" y="873055"/>
            <a:ext cx="3347070" cy="276999"/>
          </a:xfrm>
          <a:prstGeom prst="rect">
            <a:avLst/>
          </a:prstGeom>
          <a:noFill/>
        </p:spPr>
        <p:txBody>
          <a:bodyPr wrap="none" lIns="0" tIns="0" rIns="0" bIns="0" rtlCol="0">
            <a:spAutoFit/>
          </a:bodyPr>
          <a:lstStyle/>
          <a:p>
            <a:r>
              <a:rPr lang="es-AR" b="1" dirty="0" smtClean="0">
                <a:solidFill>
                  <a:schemeClr val="accent2"/>
                </a:solidFill>
              </a:rPr>
              <a:t>En busca de un saber práctico</a:t>
            </a:r>
          </a:p>
        </p:txBody>
      </p:sp>
      <p:sp>
        <p:nvSpPr>
          <p:cNvPr id="11" name="10 CuadroTexto"/>
          <p:cNvSpPr txBox="1"/>
          <p:nvPr/>
        </p:nvSpPr>
        <p:spPr>
          <a:xfrm>
            <a:off x="4721538" y="887699"/>
            <a:ext cx="3257302" cy="276999"/>
          </a:xfrm>
          <a:prstGeom prst="rect">
            <a:avLst/>
          </a:prstGeom>
          <a:noFill/>
        </p:spPr>
        <p:txBody>
          <a:bodyPr wrap="none" lIns="0" tIns="0" rIns="0" bIns="0" rtlCol="0">
            <a:spAutoFit/>
          </a:bodyPr>
          <a:lstStyle/>
          <a:p>
            <a:r>
              <a:rPr lang="es-AR" b="1" dirty="0" smtClean="0">
                <a:solidFill>
                  <a:schemeClr val="bg2"/>
                </a:solidFill>
              </a:rPr>
              <a:t>Una formación para el trabajo</a:t>
            </a:r>
          </a:p>
        </p:txBody>
      </p:sp>
      <p:grpSp>
        <p:nvGrpSpPr>
          <p:cNvPr id="12" name="11 Grupo"/>
          <p:cNvGrpSpPr/>
          <p:nvPr/>
        </p:nvGrpSpPr>
        <p:grpSpPr>
          <a:xfrm>
            <a:off x="8784172" y="1651475"/>
            <a:ext cx="382654" cy="1282852"/>
            <a:chOff x="7552194" y="1582780"/>
            <a:chExt cx="476190" cy="1314285"/>
          </a:xfrm>
        </p:grpSpPr>
        <p:pic>
          <p:nvPicPr>
            <p:cNvPr id="14" name="1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17" name="16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grpSp>
        <p:nvGrpSpPr>
          <p:cNvPr id="18" name="17 Grupo"/>
          <p:cNvGrpSpPr/>
          <p:nvPr/>
        </p:nvGrpSpPr>
        <p:grpSpPr>
          <a:xfrm>
            <a:off x="-46697" y="1652240"/>
            <a:ext cx="403820" cy="1282086"/>
            <a:chOff x="-46697" y="1652240"/>
            <a:chExt cx="403820" cy="1282086"/>
          </a:xfrm>
        </p:grpSpPr>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20" name="19 Rectángulo"/>
            <p:cNvSpPr/>
            <p:nvPr/>
          </p:nvSpPr>
          <p:spPr>
            <a:xfrm>
              <a:off x="-237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spTree>
    <p:extLst>
      <p:ext uri="{BB962C8B-B14F-4D97-AF65-F5344CB8AC3E}">
        <p14:creationId xmlns:p14="http://schemas.microsoft.com/office/powerpoint/2010/main" xmlns="" val="1680209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27</a:t>
            </a:fld>
            <a:endParaRPr lang="es-AR"/>
          </a:p>
        </p:txBody>
      </p:sp>
      <p:sp>
        <p:nvSpPr>
          <p:cNvPr id="6" name="5 CuadroTexto"/>
          <p:cNvSpPr txBox="1"/>
          <p:nvPr/>
        </p:nvSpPr>
        <p:spPr>
          <a:xfrm>
            <a:off x="4750678" y="1477872"/>
            <a:ext cx="3962653" cy="1546577"/>
          </a:xfrm>
          <a:prstGeom prst="rect">
            <a:avLst/>
          </a:prstGeom>
          <a:noFill/>
        </p:spPr>
        <p:txBody>
          <a:bodyPr wrap="square" lIns="0" tIns="0" rIns="0" bIns="0" rtlCol="0">
            <a:spAutoFit/>
          </a:bodyPr>
          <a:lstStyle/>
          <a:p>
            <a:pPr>
              <a:spcAft>
                <a:spcPts val="300"/>
              </a:spcAft>
            </a:pPr>
            <a:r>
              <a:rPr lang="es-AR" sz="1400" dirty="0" smtClean="0">
                <a:solidFill>
                  <a:schemeClr val="tx1">
                    <a:lumMod val="75000"/>
                  </a:schemeClr>
                </a:solidFill>
              </a:rPr>
              <a:t>Los docentes son más contemplativos, pero con alto grado de rigurosidad.</a:t>
            </a:r>
          </a:p>
          <a:p>
            <a:pPr>
              <a:spcAft>
                <a:spcPts val="300"/>
              </a:spcAft>
            </a:pPr>
            <a:r>
              <a:rPr lang="es-AR" sz="1400" dirty="0">
                <a:solidFill>
                  <a:schemeClr val="tx1">
                    <a:lumMod val="75000"/>
                  </a:schemeClr>
                </a:solidFill>
              </a:rPr>
              <a:t>L</a:t>
            </a:r>
            <a:r>
              <a:rPr lang="es-AR" sz="1400" dirty="0" smtClean="0">
                <a:solidFill>
                  <a:schemeClr val="tx1">
                    <a:lumMod val="75000"/>
                  </a:schemeClr>
                </a:solidFill>
              </a:rPr>
              <a:t>es ofrecen evaluaciones más laxas y tienen cierta consideración si algún día no pueden cursar. Pero también les exigen respetar el horario y las normas, ignorando su situación particular.</a:t>
            </a:r>
            <a:endParaRPr lang="es-AR" sz="1400" dirty="0">
              <a:solidFill>
                <a:schemeClr val="tx1">
                  <a:lumMod val="75000"/>
                </a:schemeClr>
              </a:solidFill>
            </a:endParaRPr>
          </a:p>
        </p:txBody>
      </p:sp>
      <p:sp>
        <p:nvSpPr>
          <p:cNvPr id="12" name="11 Rectángulo"/>
          <p:cNvSpPr/>
          <p:nvPr/>
        </p:nvSpPr>
        <p:spPr>
          <a:xfrm>
            <a:off x="396541" y="1408265"/>
            <a:ext cx="3943595" cy="3008516"/>
          </a:xfrm>
          <a:prstGeom prst="rect">
            <a:avLst/>
          </a:prstGeom>
        </p:spPr>
        <p:txBody>
          <a:bodyPr wrap="square" anchor="ctr">
            <a:spAutoFit/>
          </a:bodyPr>
          <a:lstStyle/>
          <a:p>
            <a:pPr>
              <a:spcAft>
                <a:spcPts val="300"/>
              </a:spcAft>
            </a:pPr>
            <a:r>
              <a:rPr lang="es-AR" sz="1400" dirty="0" smtClean="0">
                <a:solidFill>
                  <a:schemeClr val="tx1">
                    <a:lumMod val="75000"/>
                  </a:schemeClr>
                </a:solidFill>
              </a:rPr>
              <a:t>La </a:t>
            </a:r>
            <a:r>
              <a:rPr lang="es-AR" sz="1400" b="1" dirty="0">
                <a:solidFill>
                  <a:schemeClr val="tx1">
                    <a:lumMod val="75000"/>
                  </a:schemeClr>
                </a:solidFill>
              </a:rPr>
              <a:t>escuela se muestra </a:t>
            </a:r>
            <a:r>
              <a:rPr lang="es-AR" sz="1400" b="1" dirty="0" smtClean="0">
                <a:solidFill>
                  <a:schemeClr val="tx1">
                    <a:lumMod val="75000"/>
                  </a:schemeClr>
                </a:solidFill>
              </a:rPr>
              <a:t>rígida</a:t>
            </a:r>
            <a:r>
              <a:rPr lang="es-AR" sz="1400" dirty="0" smtClean="0">
                <a:solidFill>
                  <a:schemeClr val="tx1">
                    <a:lumMod val="75000"/>
                  </a:schemeClr>
                </a:solidFill>
              </a:rPr>
              <a:t> </a:t>
            </a:r>
            <a:r>
              <a:rPr lang="es-AR" sz="1400" dirty="0">
                <a:solidFill>
                  <a:schemeClr val="tx1">
                    <a:lumMod val="75000"/>
                  </a:schemeClr>
                </a:solidFill>
              </a:rPr>
              <a:t>y desatenta a la vida de los </a:t>
            </a:r>
            <a:r>
              <a:rPr lang="es-AR" sz="1400" dirty="0" smtClean="0">
                <a:solidFill>
                  <a:schemeClr val="tx1">
                    <a:lumMod val="75000"/>
                  </a:schemeClr>
                </a:solidFill>
              </a:rPr>
              <a:t>jóvenes: el </a:t>
            </a:r>
            <a:r>
              <a:rPr lang="es-AR" sz="1400" dirty="0">
                <a:solidFill>
                  <a:schemeClr val="tx1">
                    <a:lumMod val="75000"/>
                  </a:schemeClr>
                </a:solidFill>
              </a:rPr>
              <a:t>abandono escolar está </a:t>
            </a:r>
            <a:r>
              <a:rPr lang="es-AR" sz="1400" dirty="0" smtClean="0">
                <a:solidFill>
                  <a:schemeClr val="tx1">
                    <a:lumMod val="75000"/>
                  </a:schemeClr>
                </a:solidFill>
              </a:rPr>
              <a:t>naturalizado.</a:t>
            </a:r>
          </a:p>
          <a:p>
            <a:pPr>
              <a:spcAft>
                <a:spcPts val="300"/>
              </a:spcAft>
            </a:pPr>
            <a:r>
              <a:rPr lang="es-AR" sz="1400" dirty="0" smtClean="0">
                <a:solidFill>
                  <a:schemeClr val="tx1">
                    <a:lumMod val="75000"/>
                  </a:schemeClr>
                </a:solidFill>
              </a:rPr>
              <a:t>Se </a:t>
            </a:r>
            <a:r>
              <a:rPr lang="es-AR" sz="1400" b="1" dirty="0" smtClean="0">
                <a:solidFill>
                  <a:schemeClr val="tx1">
                    <a:lumMod val="75000"/>
                  </a:schemeClr>
                </a:solidFill>
              </a:rPr>
              <a:t>encuentra aislada</a:t>
            </a:r>
            <a:r>
              <a:rPr lang="es-AR" sz="1400" dirty="0" smtClean="0">
                <a:solidFill>
                  <a:schemeClr val="tx1">
                    <a:lumMod val="75000"/>
                  </a:schemeClr>
                </a:solidFill>
              </a:rPr>
              <a:t>: Se </a:t>
            </a:r>
            <a:r>
              <a:rPr lang="es-AR" sz="1400" dirty="0">
                <a:solidFill>
                  <a:schemeClr val="tx1">
                    <a:lumMod val="75000"/>
                  </a:schemeClr>
                </a:solidFill>
              </a:rPr>
              <a:t>conecta con el barrio por raptos de voluntarismo del cuerpo </a:t>
            </a:r>
            <a:r>
              <a:rPr lang="es-AR" sz="1400" dirty="0" smtClean="0">
                <a:solidFill>
                  <a:schemeClr val="tx1">
                    <a:lumMod val="75000"/>
                  </a:schemeClr>
                </a:solidFill>
              </a:rPr>
              <a:t>docente, pero sin </a:t>
            </a:r>
            <a:r>
              <a:rPr lang="es-AR" sz="1400" dirty="0">
                <a:solidFill>
                  <a:schemeClr val="tx1">
                    <a:lumMod val="75000"/>
                  </a:schemeClr>
                </a:solidFill>
              </a:rPr>
              <a:t>recursos ni redes institucionales. </a:t>
            </a:r>
          </a:p>
          <a:p>
            <a:pPr>
              <a:spcAft>
                <a:spcPts val="300"/>
              </a:spcAft>
            </a:pPr>
            <a:r>
              <a:rPr lang="es-AR" sz="1400" dirty="0" smtClean="0">
                <a:solidFill>
                  <a:schemeClr val="tx1">
                    <a:lumMod val="75000"/>
                  </a:schemeClr>
                </a:solidFill>
              </a:rPr>
              <a:t>A diferencia de lo que ocurre en los sectores medios, está “desacralizada”. Es objeto de violencia</a:t>
            </a:r>
            <a:r>
              <a:rPr lang="es-AR" sz="1400" dirty="0">
                <a:solidFill>
                  <a:schemeClr val="tx1">
                    <a:lumMod val="75000"/>
                  </a:schemeClr>
                </a:solidFill>
              </a:rPr>
              <a:t>, robo y </a:t>
            </a:r>
            <a:r>
              <a:rPr lang="es-AR" sz="1400" dirty="0" smtClean="0">
                <a:solidFill>
                  <a:schemeClr val="tx1">
                    <a:lumMod val="75000"/>
                  </a:schemeClr>
                </a:solidFill>
              </a:rPr>
              <a:t>vandalismo</a:t>
            </a:r>
          </a:p>
          <a:p>
            <a:pPr>
              <a:spcAft>
                <a:spcPts val="300"/>
              </a:spcAft>
            </a:pPr>
            <a:r>
              <a:rPr lang="es-AR" sz="1400" dirty="0" smtClean="0">
                <a:solidFill>
                  <a:schemeClr val="tx1">
                    <a:lumMod val="75000"/>
                  </a:schemeClr>
                </a:solidFill>
              </a:rPr>
              <a:t>Solo logra anclarse en el barrio y contener a los jóvenes cuando cuenta con el acompañamiento del Estado y la iniciativa de los docentes</a:t>
            </a:r>
          </a:p>
        </p:txBody>
      </p:sp>
      <p:sp>
        <p:nvSpPr>
          <p:cNvPr id="14" name="13 Rectángulo"/>
          <p:cNvSpPr/>
          <p:nvPr/>
        </p:nvSpPr>
        <p:spPr>
          <a:xfrm>
            <a:off x="360402" y="855176"/>
            <a:ext cx="4207268" cy="369332"/>
          </a:xfrm>
          <a:prstGeom prst="rect">
            <a:avLst/>
          </a:prstGeom>
        </p:spPr>
        <p:txBody>
          <a:bodyPr wrap="square">
            <a:spAutoFit/>
          </a:bodyPr>
          <a:lstStyle/>
          <a:p>
            <a:r>
              <a:rPr lang="es-AR" b="1" dirty="0" smtClean="0">
                <a:solidFill>
                  <a:schemeClr val="accent2"/>
                </a:solidFill>
              </a:rPr>
              <a:t>Impotencia y soledad</a:t>
            </a:r>
            <a:endParaRPr lang="es-AR" b="1" dirty="0">
              <a:solidFill>
                <a:schemeClr val="accent2"/>
              </a:solidFill>
            </a:endParaRPr>
          </a:p>
        </p:txBody>
      </p:sp>
      <p:sp>
        <p:nvSpPr>
          <p:cNvPr id="21" name="20 CuadroTexto"/>
          <p:cNvSpPr txBox="1"/>
          <p:nvPr/>
        </p:nvSpPr>
        <p:spPr>
          <a:xfrm>
            <a:off x="447047" y="378294"/>
            <a:ext cx="7162001" cy="307777"/>
          </a:xfrm>
          <a:prstGeom prst="rect">
            <a:avLst/>
          </a:prstGeom>
          <a:noFill/>
        </p:spPr>
        <p:txBody>
          <a:bodyPr wrap="square" lIns="0" tIns="0" rIns="0" bIns="0" rtlCol="0">
            <a:spAutoFit/>
          </a:bodyPr>
          <a:lstStyle/>
          <a:p>
            <a:r>
              <a:rPr lang="es-AR" sz="2000" dirty="0" smtClean="0"/>
              <a:t>¿Cómo convive la escuela con sus necesidades actuales?</a:t>
            </a:r>
          </a:p>
        </p:txBody>
      </p:sp>
      <p:sp>
        <p:nvSpPr>
          <p:cNvPr id="13" name="12 Rectángulo"/>
          <p:cNvSpPr/>
          <p:nvPr/>
        </p:nvSpPr>
        <p:spPr>
          <a:xfrm>
            <a:off x="4671848" y="855176"/>
            <a:ext cx="4207268" cy="369332"/>
          </a:xfrm>
          <a:prstGeom prst="rect">
            <a:avLst/>
          </a:prstGeom>
        </p:spPr>
        <p:txBody>
          <a:bodyPr wrap="square">
            <a:spAutoFit/>
          </a:bodyPr>
          <a:lstStyle/>
          <a:p>
            <a:r>
              <a:rPr lang="es-AR" b="1" dirty="0" smtClean="0">
                <a:solidFill>
                  <a:schemeClr val="bg2"/>
                </a:solidFill>
              </a:rPr>
              <a:t>Incapacidad adaptativa</a:t>
            </a:r>
            <a:endParaRPr lang="es-AR" b="1" dirty="0">
              <a:solidFill>
                <a:schemeClr val="bg2"/>
              </a:solidFill>
            </a:endParaRPr>
          </a:p>
        </p:txBody>
      </p:sp>
      <p:sp>
        <p:nvSpPr>
          <p:cNvPr id="3" name="2 CuadroTexto"/>
          <p:cNvSpPr txBox="1"/>
          <p:nvPr/>
        </p:nvSpPr>
        <p:spPr>
          <a:xfrm>
            <a:off x="4742592" y="3823281"/>
            <a:ext cx="4142498" cy="646331"/>
          </a:xfrm>
          <a:prstGeom prst="rect">
            <a:avLst/>
          </a:prstGeom>
          <a:solidFill>
            <a:schemeClr val="bg1"/>
          </a:solidFill>
        </p:spPr>
        <p:txBody>
          <a:bodyPr wrap="square" lIns="0" tIns="0" rIns="0" bIns="0" rtlCol="0">
            <a:spAutoFit/>
          </a:bodyPr>
          <a:lstStyle/>
          <a:p>
            <a:r>
              <a:rPr lang="es-AR" sz="1400" dirty="0" smtClean="0">
                <a:solidFill>
                  <a:schemeClr val="accent4"/>
                </a:solidFill>
              </a:rPr>
              <a:t>La interrupción de programas como el de las orquestas juveniles o programas deportivos competan este cuadro de desafectación creciente  </a:t>
            </a:r>
          </a:p>
        </p:txBody>
      </p:sp>
      <p:grpSp>
        <p:nvGrpSpPr>
          <p:cNvPr id="17" name="16 Grupo"/>
          <p:cNvGrpSpPr/>
          <p:nvPr/>
        </p:nvGrpSpPr>
        <p:grpSpPr>
          <a:xfrm>
            <a:off x="8784172" y="1651475"/>
            <a:ext cx="382654" cy="1282852"/>
            <a:chOff x="7552194" y="1582780"/>
            <a:chExt cx="476190" cy="1314285"/>
          </a:xfrm>
        </p:grpSpPr>
        <p:pic>
          <p:nvPicPr>
            <p:cNvPr id="18" name="1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19" name="18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grpSp>
        <p:nvGrpSpPr>
          <p:cNvPr id="20" name="19 Grupo"/>
          <p:cNvGrpSpPr/>
          <p:nvPr/>
        </p:nvGrpSpPr>
        <p:grpSpPr>
          <a:xfrm>
            <a:off x="-46697" y="1652240"/>
            <a:ext cx="403820" cy="1282086"/>
            <a:chOff x="-46697" y="1652240"/>
            <a:chExt cx="403820" cy="1282086"/>
          </a:xfrm>
        </p:grpSpPr>
        <p:pic>
          <p:nvPicPr>
            <p:cNvPr id="22" name="2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23" name="22 Rectángulo"/>
            <p:cNvSpPr/>
            <p:nvPr/>
          </p:nvSpPr>
          <p:spPr>
            <a:xfrm>
              <a:off x="-237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spTree>
    <p:extLst>
      <p:ext uri="{BB962C8B-B14F-4D97-AF65-F5344CB8AC3E}">
        <p14:creationId xmlns:p14="http://schemas.microsoft.com/office/powerpoint/2010/main" xmlns="" val="3742229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28</a:t>
            </a:fld>
            <a:endParaRPr lang="es-AR" dirty="0"/>
          </a:p>
        </p:txBody>
      </p:sp>
      <p:sp>
        <p:nvSpPr>
          <p:cNvPr id="9" name="8 CuadroTexto"/>
          <p:cNvSpPr txBox="1"/>
          <p:nvPr/>
        </p:nvSpPr>
        <p:spPr>
          <a:xfrm>
            <a:off x="4729697" y="1051915"/>
            <a:ext cx="4054475" cy="2954655"/>
          </a:xfrm>
          <a:prstGeom prst="rect">
            <a:avLst/>
          </a:prstGeom>
          <a:noFill/>
        </p:spPr>
        <p:txBody>
          <a:bodyPr wrap="square" lIns="0" tIns="0" rIns="0" bIns="0" rtlCol="0">
            <a:spAutoFit/>
          </a:bodyPr>
          <a:lstStyle/>
          <a:p>
            <a:pPr>
              <a:spcAft>
                <a:spcPts val="300"/>
              </a:spcAft>
            </a:pPr>
            <a:r>
              <a:rPr lang="es-AR" sz="1400" dirty="0" smtClean="0">
                <a:solidFill>
                  <a:schemeClr val="bg2"/>
                </a:solidFill>
              </a:rPr>
              <a:t>El ingreso al mundo laboral siempre está conectado con el desempeño escolar: o es una salida a un débil rendimiento escolar o es una experiencia que resiente una performance escolar aceptable.</a:t>
            </a:r>
          </a:p>
          <a:p>
            <a:pPr>
              <a:spcAft>
                <a:spcPts val="300"/>
              </a:spcAft>
            </a:pPr>
            <a:endParaRPr lang="es-AR" sz="1400" dirty="0" smtClean="0"/>
          </a:p>
          <a:p>
            <a:pPr>
              <a:spcAft>
                <a:spcPts val="300"/>
              </a:spcAft>
            </a:pPr>
            <a:r>
              <a:rPr lang="es-AR" sz="1400" dirty="0" smtClean="0"/>
              <a:t>Además el ingreso al trabajo, afecta la sociabilidad y los lazos de amistades escolares por incompatibilidad de horarios y ritmos de vida.</a:t>
            </a:r>
            <a:endParaRPr lang="es-AR" sz="1400" dirty="0"/>
          </a:p>
          <a:p>
            <a:pPr>
              <a:spcAft>
                <a:spcPts val="300"/>
              </a:spcAft>
            </a:pPr>
            <a:r>
              <a:rPr lang="es-AR" sz="1400" dirty="0" smtClean="0"/>
              <a:t>Poco a poco un espacio de sociabilidad reemplaza al otro: cambian las amistades, ganan lugar sus compañeros de trabajo, que “están en la misma”.</a:t>
            </a:r>
          </a:p>
          <a:p>
            <a:pPr>
              <a:spcAft>
                <a:spcPts val="300"/>
              </a:spcAft>
            </a:pPr>
            <a:endParaRPr lang="es-AR" sz="1400" dirty="0"/>
          </a:p>
        </p:txBody>
      </p:sp>
      <p:sp>
        <p:nvSpPr>
          <p:cNvPr id="10" name="9 CuadroTexto"/>
          <p:cNvSpPr txBox="1"/>
          <p:nvPr/>
        </p:nvSpPr>
        <p:spPr>
          <a:xfrm>
            <a:off x="421156" y="377979"/>
            <a:ext cx="5087931" cy="307777"/>
          </a:xfrm>
          <a:prstGeom prst="rect">
            <a:avLst/>
          </a:prstGeom>
          <a:noFill/>
        </p:spPr>
        <p:txBody>
          <a:bodyPr wrap="none" lIns="0" tIns="0" rIns="0" bIns="0" rtlCol="0">
            <a:spAutoFit/>
          </a:bodyPr>
          <a:lstStyle/>
          <a:p>
            <a:r>
              <a:rPr lang="es-AR" sz="2000" dirty="0" smtClean="0"/>
              <a:t>¿Como impacta el trabajo en la escolaridad?</a:t>
            </a:r>
          </a:p>
        </p:txBody>
      </p:sp>
      <p:sp>
        <p:nvSpPr>
          <p:cNvPr id="13" name="12 Rectángulo"/>
          <p:cNvSpPr/>
          <p:nvPr/>
        </p:nvSpPr>
        <p:spPr>
          <a:xfrm>
            <a:off x="373858" y="912846"/>
            <a:ext cx="4103687" cy="3731791"/>
          </a:xfrm>
          <a:prstGeom prst="rect">
            <a:avLst/>
          </a:prstGeom>
        </p:spPr>
        <p:txBody>
          <a:bodyPr wrap="square">
            <a:spAutoFit/>
          </a:bodyPr>
          <a:lstStyle/>
          <a:p>
            <a:pPr>
              <a:spcAft>
                <a:spcPts val="300"/>
              </a:spcAft>
            </a:pPr>
            <a:r>
              <a:rPr lang="es-AR" sz="1400" b="1" dirty="0" smtClean="0">
                <a:solidFill>
                  <a:schemeClr val="accent2"/>
                </a:solidFill>
              </a:rPr>
              <a:t>El ingreso al mundo laboral visiblemente el rendimiento escolar </a:t>
            </a:r>
          </a:p>
          <a:p>
            <a:pPr>
              <a:spcAft>
                <a:spcPts val="300"/>
              </a:spcAft>
            </a:pPr>
            <a:r>
              <a:rPr lang="es-AR" sz="1400" dirty="0" smtClean="0"/>
              <a:t>El cansancio físico, la rigidez de las normas y falta de herramientas de la escuela para contenerlos se combinan para expulsarlos definitivamente del sistema escolar</a:t>
            </a:r>
          </a:p>
          <a:p>
            <a:pPr>
              <a:spcAft>
                <a:spcPts val="300"/>
              </a:spcAft>
            </a:pPr>
            <a:r>
              <a:rPr lang="es-AR" sz="1400" dirty="0" smtClean="0">
                <a:solidFill>
                  <a:schemeClr val="tx1">
                    <a:lumMod val="75000"/>
                  </a:schemeClr>
                </a:solidFill>
              </a:rPr>
              <a:t>La estacionalidad e inestabilidad de las tareas que realizan obligan a los jóvenes a cambiar de curso y escuela.</a:t>
            </a:r>
          </a:p>
          <a:p>
            <a:pPr>
              <a:spcAft>
                <a:spcPts val="300"/>
              </a:spcAft>
            </a:pPr>
            <a:r>
              <a:rPr lang="es-AR" sz="1400" dirty="0" smtClean="0">
                <a:solidFill>
                  <a:schemeClr val="tx1">
                    <a:lumMod val="75000"/>
                  </a:schemeClr>
                </a:solidFill>
              </a:rPr>
              <a:t>Pierden </a:t>
            </a:r>
            <a:r>
              <a:rPr lang="es-AR" sz="1400" dirty="0">
                <a:solidFill>
                  <a:schemeClr val="tx1">
                    <a:lumMod val="75000"/>
                  </a:schemeClr>
                </a:solidFill>
              </a:rPr>
              <a:t>contacto con </a:t>
            </a:r>
            <a:r>
              <a:rPr lang="es-AR" sz="1400" dirty="0" smtClean="0">
                <a:solidFill>
                  <a:schemeClr val="tx1">
                    <a:lumMod val="75000"/>
                  </a:schemeClr>
                </a:solidFill>
              </a:rPr>
              <a:t>amigos </a:t>
            </a:r>
            <a:r>
              <a:rPr lang="es-AR" sz="1400" dirty="0">
                <a:solidFill>
                  <a:schemeClr val="tx1">
                    <a:lumMod val="75000"/>
                  </a:schemeClr>
                </a:solidFill>
              </a:rPr>
              <a:t>y compañeros, </a:t>
            </a:r>
            <a:r>
              <a:rPr lang="es-AR" sz="1400" dirty="0" smtClean="0">
                <a:solidFill>
                  <a:schemeClr val="tx1">
                    <a:lumMod val="75000"/>
                  </a:schemeClr>
                </a:solidFill>
              </a:rPr>
              <a:t>la escuela pierde fuerza como  </a:t>
            </a:r>
            <a:r>
              <a:rPr lang="es-AR" sz="1400" dirty="0">
                <a:solidFill>
                  <a:schemeClr val="tx1">
                    <a:lumMod val="75000"/>
                  </a:schemeClr>
                </a:solidFill>
              </a:rPr>
              <a:t>ámbito de </a:t>
            </a:r>
            <a:r>
              <a:rPr lang="es-AR" sz="1400" dirty="0" smtClean="0">
                <a:solidFill>
                  <a:schemeClr val="tx1">
                    <a:lumMod val="75000"/>
                  </a:schemeClr>
                </a:solidFill>
              </a:rPr>
              <a:t>sociabilidad.</a:t>
            </a:r>
            <a:endParaRPr lang="es-AR" sz="1400" dirty="0">
              <a:solidFill>
                <a:schemeClr val="tx1">
                  <a:lumMod val="75000"/>
                </a:schemeClr>
              </a:solidFill>
            </a:endParaRPr>
          </a:p>
          <a:p>
            <a:pPr>
              <a:spcAft>
                <a:spcPts val="300"/>
              </a:spcAft>
            </a:pPr>
            <a:r>
              <a:rPr lang="es-AR" sz="1400" dirty="0" smtClean="0">
                <a:solidFill>
                  <a:schemeClr val="tx1">
                    <a:lumMod val="75000"/>
                  </a:schemeClr>
                </a:solidFill>
              </a:rPr>
              <a:t>El barrio de </a:t>
            </a:r>
            <a:r>
              <a:rPr lang="es-AR" sz="1400" dirty="0">
                <a:solidFill>
                  <a:schemeClr val="tx1">
                    <a:lumMod val="75000"/>
                  </a:schemeClr>
                </a:solidFill>
              </a:rPr>
              <a:t>noche es </a:t>
            </a:r>
            <a:r>
              <a:rPr lang="es-AR" sz="1400" dirty="0" smtClean="0">
                <a:solidFill>
                  <a:schemeClr val="tx1">
                    <a:lumMod val="75000"/>
                  </a:schemeClr>
                </a:solidFill>
              </a:rPr>
              <a:t>peligroso: sin amigos con quienes ir hasta la escuela, es difícil sostener la cursada.</a:t>
            </a:r>
          </a:p>
          <a:p>
            <a:pPr>
              <a:spcAft>
                <a:spcPts val="300"/>
              </a:spcAft>
            </a:pPr>
            <a:endParaRPr lang="es-AR" sz="1400" dirty="0">
              <a:solidFill>
                <a:schemeClr val="tx1">
                  <a:lumMod val="75000"/>
                </a:schemeClr>
              </a:solidFill>
            </a:endParaRPr>
          </a:p>
        </p:txBody>
      </p:sp>
      <p:grpSp>
        <p:nvGrpSpPr>
          <p:cNvPr id="12" name="11 Grupo"/>
          <p:cNvGrpSpPr/>
          <p:nvPr/>
        </p:nvGrpSpPr>
        <p:grpSpPr>
          <a:xfrm>
            <a:off x="8784172" y="1651475"/>
            <a:ext cx="382654" cy="1282852"/>
            <a:chOff x="7552194" y="1582780"/>
            <a:chExt cx="476190" cy="1314285"/>
          </a:xfrm>
        </p:grpSpPr>
        <p:pic>
          <p:nvPicPr>
            <p:cNvPr id="14" name="1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16" name="15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grpSp>
        <p:nvGrpSpPr>
          <p:cNvPr id="17" name="16 Grupo"/>
          <p:cNvGrpSpPr/>
          <p:nvPr/>
        </p:nvGrpSpPr>
        <p:grpSpPr>
          <a:xfrm>
            <a:off x="-46697" y="1652240"/>
            <a:ext cx="403820" cy="1282086"/>
            <a:chOff x="-46697" y="1652240"/>
            <a:chExt cx="403820" cy="1282086"/>
          </a:xfrm>
        </p:grpSpPr>
        <p:pic>
          <p:nvPicPr>
            <p:cNvPr id="18" name="1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19" name="18 Rectángulo"/>
            <p:cNvSpPr/>
            <p:nvPr/>
          </p:nvSpPr>
          <p:spPr>
            <a:xfrm>
              <a:off x="-237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spTree>
    <p:extLst>
      <p:ext uri="{BB962C8B-B14F-4D97-AF65-F5344CB8AC3E}">
        <p14:creationId xmlns:p14="http://schemas.microsoft.com/office/powerpoint/2010/main" xmlns="" val="1005129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Llamada rectangular redondeada"/>
          <p:cNvSpPr/>
          <p:nvPr/>
        </p:nvSpPr>
        <p:spPr bwMode="ltGray">
          <a:xfrm>
            <a:off x="1460083" y="1033304"/>
            <a:ext cx="2832775" cy="1411690"/>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bg2"/>
          </a:solidFill>
          <a:ln w="571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s-AR" sz="1600" b="0" dirty="0" err="1" smtClean="0">
              <a:latin typeface="Arial" panose="020B0604020202020204" pitchFamily="34" charset="0"/>
              <a:cs typeface="Arial" panose="020B0604020202020204" pitchFamily="34" charset="0"/>
            </a:endParaRPr>
          </a:p>
        </p:txBody>
      </p:sp>
      <p:sp>
        <p:nvSpPr>
          <p:cNvPr id="13" name="4 Llamada rectangular redondeada"/>
          <p:cNvSpPr/>
          <p:nvPr/>
        </p:nvSpPr>
        <p:spPr bwMode="ltGray">
          <a:xfrm>
            <a:off x="3699859" y="2446753"/>
            <a:ext cx="3197727" cy="1745781"/>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bg2"/>
          </a:solidFill>
          <a:ln w="571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s-AR" sz="1600" b="0" dirty="0" err="1" smtClean="0">
              <a:latin typeface="Arial" panose="020B0604020202020204" pitchFamily="34" charset="0"/>
              <a:cs typeface="Arial" panose="020B0604020202020204" pitchFamily="34" charset="0"/>
            </a:endParaRPr>
          </a:p>
        </p:txBody>
      </p:sp>
      <p:sp>
        <p:nvSpPr>
          <p:cNvPr id="14" name="4 Llamada rectangular redondeada"/>
          <p:cNvSpPr/>
          <p:nvPr/>
        </p:nvSpPr>
        <p:spPr bwMode="ltGray">
          <a:xfrm>
            <a:off x="4700642" y="645389"/>
            <a:ext cx="2222500" cy="1592406"/>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bg2"/>
          </a:solidFill>
          <a:ln w="571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s-AR" sz="1600" b="0" dirty="0" err="1" smtClean="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fld id="{3034273E-80BF-4172-B30A-E2C07463D4C4}" type="slidenum">
              <a:rPr lang="es-AR" smtClean="0"/>
              <a:pPr/>
              <a:t>29</a:t>
            </a:fld>
            <a:endParaRPr lang="es-AR"/>
          </a:p>
        </p:txBody>
      </p:sp>
      <p:sp>
        <p:nvSpPr>
          <p:cNvPr id="5" name="4 Rectángulo"/>
          <p:cNvSpPr/>
          <p:nvPr/>
        </p:nvSpPr>
        <p:spPr>
          <a:xfrm>
            <a:off x="1676019" y="1263053"/>
            <a:ext cx="2392941" cy="738664"/>
          </a:xfrm>
          <a:prstGeom prst="rect">
            <a:avLst/>
          </a:prstGeom>
        </p:spPr>
        <p:txBody>
          <a:bodyPr wrap="square">
            <a:spAutoFit/>
          </a:bodyPr>
          <a:lstStyle/>
          <a:p>
            <a:pPr algn="ctr"/>
            <a:r>
              <a:rPr lang="es-AR" sz="1050" dirty="0">
                <a:solidFill>
                  <a:schemeClr val="bg1"/>
                </a:solidFill>
              </a:rPr>
              <a:t>Una </a:t>
            </a:r>
            <a:r>
              <a:rPr lang="es-AR" sz="1050" dirty="0" smtClean="0">
                <a:solidFill>
                  <a:schemeClr val="bg1"/>
                </a:solidFill>
              </a:rPr>
              <a:t>técnica </a:t>
            </a:r>
            <a:r>
              <a:rPr lang="es-AR" sz="1050" dirty="0">
                <a:solidFill>
                  <a:schemeClr val="bg1"/>
                </a:solidFill>
              </a:rPr>
              <a:t>es mas completa, mas exigente, tenes talleres, que te dan herramientas para la vida, cosas prácticas y cotidianas</a:t>
            </a:r>
            <a:endParaRPr lang="es-MX" sz="1050" dirty="0">
              <a:solidFill>
                <a:schemeClr val="bg1"/>
              </a:solidFill>
            </a:endParaRPr>
          </a:p>
        </p:txBody>
      </p:sp>
      <p:sp>
        <p:nvSpPr>
          <p:cNvPr id="6" name="5 Rectángulo"/>
          <p:cNvSpPr/>
          <p:nvPr/>
        </p:nvSpPr>
        <p:spPr>
          <a:xfrm>
            <a:off x="4862619" y="806678"/>
            <a:ext cx="1901977" cy="1061829"/>
          </a:xfrm>
          <a:prstGeom prst="rect">
            <a:avLst/>
          </a:prstGeom>
        </p:spPr>
        <p:txBody>
          <a:bodyPr wrap="square">
            <a:spAutoFit/>
          </a:bodyPr>
          <a:lstStyle/>
          <a:p>
            <a:pPr algn="ctr"/>
            <a:r>
              <a:rPr lang="es-AR" sz="1050" dirty="0">
                <a:solidFill>
                  <a:schemeClr val="bg1"/>
                </a:solidFill>
              </a:rPr>
              <a:t>Un profesor me dijo, vos no tendrías que </a:t>
            </a:r>
            <a:r>
              <a:rPr lang="es-AR" sz="1050" dirty="0" smtClean="0">
                <a:solidFill>
                  <a:schemeClr val="bg1"/>
                </a:solidFill>
              </a:rPr>
              <a:t>trabajar, </a:t>
            </a:r>
            <a:r>
              <a:rPr lang="es-AR" sz="1050" dirty="0">
                <a:solidFill>
                  <a:schemeClr val="bg1"/>
                </a:solidFill>
              </a:rPr>
              <a:t>ni siquiera tenés 16 </a:t>
            </a:r>
            <a:r>
              <a:rPr lang="es-AR" sz="1050" dirty="0" smtClean="0">
                <a:solidFill>
                  <a:schemeClr val="bg1"/>
                </a:solidFill>
              </a:rPr>
              <a:t>años. Le </a:t>
            </a:r>
            <a:r>
              <a:rPr lang="es-AR" sz="1050" dirty="0">
                <a:solidFill>
                  <a:schemeClr val="bg1"/>
                </a:solidFill>
              </a:rPr>
              <a:t>dije, pero yo quiero mi </a:t>
            </a:r>
            <a:r>
              <a:rPr lang="es-AR" sz="1050" dirty="0" smtClean="0">
                <a:solidFill>
                  <a:schemeClr val="bg1"/>
                </a:solidFill>
              </a:rPr>
              <a:t>plata. Me dijo, </a:t>
            </a:r>
            <a:r>
              <a:rPr lang="es-AR" sz="1050" dirty="0">
                <a:solidFill>
                  <a:schemeClr val="bg1"/>
                </a:solidFill>
              </a:rPr>
              <a:t>entonces voy a hacer la denuncia a tu jefe</a:t>
            </a:r>
          </a:p>
        </p:txBody>
      </p:sp>
      <p:sp>
        <p:nvSpPr>
          <p:cNvPr id="7" name="6 Rectángulo"/>
          <p:cNvSpPr/>
          <p:nvPr/>
        </p:nvSpPr>
        <p:spPr>
          <a:xfrm>
            <a:off x="3595670" y="2619446"/>
            <a:ext cx="2870530" cy="1223412"/>
          </a:xfrm>
          <a:prstGeom prst="rect">
            <a:avLst/>
          </a:prstGeom>
        </p:spPr>
        <p:txBody>
          <a:bodyPr wrap="square">
            <a:spAutoFit/>
          </a:bodyPr>
          <a:lstStyle/>
          <a:p>
            <a:pPr algn="ctr"/>
            <a:r>
              <a:rPr lang="es-AR" sz="1050" dirty="0">
                <a:solidFill>
                  <a:schemeClr val="bg1"/>
                </a:solidFill>
              </a:rPr>
              <a:t>Yo estoy todo el día afuera. Y ellos capaz me vienen a buscar, y no, en media hora entro a trabajar. </a:t>
            </a:r>
            <a:endParaRPr lang="es-MX" sz="1050" dirty="0">
              <a:solidFill>
                <a:schemeClr val="bg1"/>
              </a:solidFill>
            </a:endParaRPr>
          </a:p>
          <a:p>
            <a:pPr algn="ctr"/>
            <a:r>
              <a:rPr lang="es-AR" sz="1050" dirty="0">
                <a:solidFill>
                  <a:schemeClr val="bg1"/>
                </a:solidFill>
              </a:rPr>
              <a:t>Y dale, no vayas. Y no, no puedo. Yo soy independiente y responsable. No voy a decir, no voy porque me vienen a buscar para ir a la plaza.</a:t>
            </a:r>
            <a:endParaRPr lang="es-MX" sz="1050" dirty="0">
              <a:solidFill>
                <a:schemeClr val="bg1"/>
              </a:solidFill>
            </a:endParaRPr>
          </a:p>
        </p:txBody>
      </p:sp>
    </p:spTree>
    <p:extLst>
      <p:ext uri="{BB962C8B-B14F-4D97-AF65-F5344CB8AC3E}">
        <p14:creationId xmlns:p14="http://schemas.microsoft.com/office/powerpoint/2010/main" xmlns="" val="358334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1450" y="382030"/>
            <a:ext cx="8600156" cy="528260"/>
          </a:xfrm>
        </p:spPr>
        <p:txBody>
          <a:bodyPr/>
          <a:lstStyle/>
          <a:p>
            <a:r>
              <a:rPr lang="es-AR" sz="2000" b="0" dirty="0" smtClean="0"/>
              <a:t>Introducción</a:t>
            </a:r>
            <a:endParaRPr lang="es-AR" sz="2000" b="0" dirty="0"/>
          </a:p>
        </p:txBody>
      </p:sp>
      <p:sp>
        <p:nvSpPr>
          <p:cNvPr id="8" name="Rectangle 7"/>
          <p:cNvSpPr/>
          <p:nvPr/>
        </p:nvSpPr>
        <p:spPr>
          <a:xfrm>
            <a:off x="352426" y="1491630"/>
            <a:ext cx="3923014" cy="2492990"/>
          </a:xfrm>
          <a:prstGeom prst="rect">
            <a:avLst/>
          </a:prstGeom>
        </p:spPr>
        <p:txBody>
          <a:bodyPr wrap="square">
            <a:spAutoFit/>
          </a:bodyPr>
          <a:lstStyle/>
          <a:p>
            <a:pPr>
              <a:spcBef>
                <a:spcPts val="600"/>
              </a:spcBef>
              <a:spcAft>
                <a:spcPts val="600"/>
              </a:spcAft>
            </a:pPr>
            <a:r>
              <a:rPr lang="es-AR" sz="1300" b="0" dirty="0">
                <a:cs typeface="Arial" panose="020B0604020202020204" pitchFamily="34" charset="0"/>
              </a:rPr>
              <a:t>El art. 32 de la CDH establece el derecho de todo niño, niña y adolescente a estar protegido de </a:t>
            </a:r>
            <a:r>
              <a:rPr lang="es-AR" sz="1300" b="0" dirty="0" smtClean="0">
                <a:cs typeface="Arial" panose="020B0604020202020204" pitchFamily="34" charset="0"/>
              </a:rPr>
              <a:t>la explotación </a:t>
            </a:r>
            <a:r>
              <a:rPr lang="es-AR" sz="1300" b="0" dirty="0">
                <a:cs typeface="Arial" panose="020B0604020202020204" pitchFamily="34" charset="0"/>
              </a:rPr>
              <a:t>económica y de cualquier trabajo que pueda entorpecer su pleno desarrollo, </a:t>
            </a:r>
            <a:r>
              <a:rPr lang="es-AR" sz="1300" b="0" dirty="0" smtClean="0">
                <a:cs typeface="Arial" panose="020B0604020202020204" pitchFamily="34" charset="0"/>
              </a:rPr>
              <a:t>principio incorporado </a:t>
            </a:r>
            <a:r>
              <a:rPr lang="es-AR" sz="1300" b="0" dirty="0">
                <a:cs typeface="Arial" panose="020B0604020202020204" pitchFamily="34" charset="0"/>
              </a:rPr>
              <a:t>en la Constitución Nacional y en la Ley Nacional de Protección Integral. La </a:t>
            </a:r>
            <a:r>
              <a:rPr lang="es-AR" sz="1300" b="0" dirty="0" smtClean="0">
                <a:cs typeface="Arial" panose="020B0604020202020204" pitchFamily="34" charset="0"/>
              </a:rPr>
              <a:t>Argentina ha </a:t>
            </a:r>
            <a:r>
              <a:rPr lang="es-AR" sz="1300" b="0" dirty="0">
                <a:cs typeface="Arial" panose="020B0604020202020204" pitchFamily="34" charset="0"/>
              </a:rPr>
              <a:t>asumido importantes compromisos para prevenir y erradicar el trabajo infantil, incluyendo </a:t>
            </a:r>
            <a:r>
              <a:rPr lang="es-AR" sz="1300" b="0" dirty="0" smtClean="0">
                <a:cs typeface="Arial" panose="020B0604020202020204" pitchFamily="34" charset="0"/>
              </a:rPr>
              <a:t>la creación </a:t>
            </a:r>
            <a:r>
              <a:rPr lang="es-AR" sz="1300" b="0" dirty="0">
                <a:cs typeface="Arial" panose="020B0604020202020204" pitchFamily="34" charset="0"/>
              </a:rPr>
              <a:t>de la Comisión Nacional de Erradicación del Trabajo Infantil (CONAETI), bajo la órbita </a:t>
            </a:r>
            <a:r>
              <a:rPr lang="es-AR" sz="1300" b="0" dirty="0" smtClean="0">
                <a:cs typeface="Arial" panose="020B0604020202020204" pitchFamily="34" charset="0"/>
              </a:rPr>
              <a:t>del Ministerio </a:t>
            </a:r>
            <a:r>
              <a:rPr lang="es-AR" sz="1300" b="0" dirty="0">
                <a:cs typeface="Arial" panose="020B0604020202020204" pitchFamily="34" charset="0"/>
              </a:rPr>
              <a:t>de Trabajo, Empleo y Seguridad Social (</a:t>
            </a:r>
            <a:r>
              <a:rPr lang="es-AR" sz="1300" b="0" dirty="0" err="1">
                <a:cs typeface="Arial" panose="020B0604020202020204" pitchFamily="34" charset="0"/>
              </a:rPr>
              <a:t>MTEySS</a:t>
            </a:r>
            <a:r>
              <a:rPr lang="es-AR" sz="1300" b="0" dirty="0">
                <a:cs typeface="Arial" panose="020B0604020202020204" pitchFamily="34" charset="0"/>
              </a:rPr>
              <a:t>).</a:t>
            </a:r>
            <a:endParaRPr lang="es-AR" sz="1300" b="0" dirty="0" smtClean="0">
              <a:cs typeface="Arial" panose="020B0604020202020204" pitchFamily="34" charset="0"/>
            </a:endParaRPr>
          </a:p>
        </p:txBody>
      </p:sp>
      <p:sp>
        <p:nvSpPr>
          <p:cNvPr id="7" name="Rectangle 6"/>
          <p:cNvSpPr/>
          <p:nvPr/>
        </p:nvSpPr>
        <p:spPr>
          <a:xfrm>
            <a:off x="4499992" y="1491630"/>
            <a:ext cx="3924000" cy="2970044"/>
          </a:xfrm>
          <a:prstGeom prst="rect">
            <a:avLst/>
          </a:prstGeom>
        </p:spPr>
        <p:txBody>
          <a:bodyPr wrap="square">
            <a:spAutoFit/>
          </a:bodyPr>
          <a:lstStyle/>
          <a:p>
            <a:pPr>
              <a:spcAft>
                <a:spcPts val="600"/>
              </a:spcAft>
            </a:pPr>
            <a:r>
              <a:rPr lang="es-AR" sz="1300" b="0" dirty="0">
                <a:cs typeface="Arial" panose="020B0604020202020204" pitchFamily="34" charset="0"/>
              </a:rPr>
              <a:t>En el año 2015, la CONAETI aprobó el Plan Nacional de Prevención y Erradicación del </a:t>
            </a:r>
            <a:r>
              <a:rPr lang="es-AR" sz="1300" b="0" dirty="0" smtClean="0">
                <a:cs typeface="Arial" panose="020B0604020202020204" pitchFamily="34" charset="0"/>
              </a:rPr>
              <a:t>Trabajo Infantil </a:t>
            </a:r>
            <a:r>
              <a:rPr lang="es-AR" sz="1300" b="0" dirty="0">
                <a:cs typeface="Arial" panose="020B0604020202020204" pitchFamily="34" charset="0"/>
              </a:rPr>
              <a:t>y Protección del Trabajo Adolescente 2016-2020. Sin embargo, este último plan </a:t>
            </a:r>
            <a:r>
              <a:rPr lang="es-AR" sz="1300" b="0" dirty="0" smtClean="0">
                <a:cs typeface="Arial" panose="020B0604020202020204" pitchFamily="34" charset="0"/>
              </a:rPr>
              <a:t>requiere avanzar </a:t>
            </a:r>
            <a:r>
              <a:rPr lang="es-AR" sz="1300" b="0" dirty="0">
                <a:cs typeface="Arial" panose="020B0604020202020204" pitchFamily="34" charset="0"/>
              </a:rPr>
              <a:t>en la definición de metas verificables, previsiones presupuestarias, indicadores, </a:t>
            </a:r>
            <a:r>
              <a:rPr lang="es-AR" sz="1300" b="0" dirty="0" smtClean="0">
                <a:cs typeface="Arial" panose="020B0604020202020204" pitchFamily="34" charset="0"/>
              </a:rPr>
              <a:t>plazos, áreas </a:t>
            </a:r>
            <a:r>
              <a:rPr lang="es-AR" sz="1300" b="0" dirty="0">
                <a:cs typeface="Arial" panose="020B0604020202020204" pitchFamily="34" charset="0"/>
              </a:rPr>
              <a:t>de intervención responsables e instrumentos de seguimiento y evaluación de su </a:t>
            </a:r>
            <a:r>
              <a:rPr lang="es-AR" sz="1300" b="0" dirty="0" smtClean="0">
                <a:cs typeface="Arial" panose="020B0604020202020204" pitchFamily="34" charset="0"/>
              </a:rPr>
              <a:t>desarrollo y </a:t>
            </a:r>
            <a:r>
              <a:rPr lang="es-AR" sz="1300" b="0" dirty="0">
                <a:cs typeface="Arial" panose="020B0604020202020204" pitchFamily="34" charset="0"/>
              </a:rPr>
              <a:t>resultados.</a:t>
            </a:r>
          </a:p>
          <a:p>
            <a:pPr>
              <a:spcAft>
                <a:spcPts val="600"/>
              </a:spcAft>
            </a:pPr>
            <a:r>
              <a:rPr lang="es-AR" sz="1300" dirty="0">
                <a:cs typeface="Arial" panose="020B0604020202020204" pitchFamily="34" charset="0"/>
              </a:rPr>
              <a:t>UNICEF se encuentra apoyando al </a:t>
            </a:r>
            <a:r>
              <a:rPr lang="es-AR" sz="1300" dirty="0" err="1">
                <a:cs typeface="Arial" panose="020B0604020202020204" pitchFamily="34" charset="0"/>
              </a:rPr>
              <a:t>MTEySS</a:t>
            </a:r>
            <a:r>
              <a:rPr lang="es-AR" sz="1300" dirty="0">
                <a:cs typeface="Arial" panose="020B0604020202020204" pitchFamily="34" charset="0"/>
              </a:rPr>
              <a:t> en este proceso, para el cual se estima </a:t>
            </a:r>
            <a:r>
              <a:rPr lang="es-AR" sz="1300" dirty="0" smtClean="0">
                <a:cs typeface="Arial" panose="020B0604020202020204" pitchFamily="34" charset="0"/>
              </a:rPr>
              <a:t>indispensable contar </a:t>
            </a:r>
            <a:r>
              <a:rPr lang="es-AR" sz="1300" dirty="0">
                <a:cs typeface="Arial" panose="020B0604020202020204" pitchFamily="34" charset="0"/>
              </a:rPr>
              <a:t>con la voz de los niños, niñas y adolescentes y sus percepciones sobre el trabajo infantil </a:t>
            </a:r>
            <a:r>
              <a:rPr lang="es-AR" sz="1300" dirty="0" smtClean="0">
                <a:cs typeface="Arial" panose="020B0604020202020204" pitchFamily="34" charset="0"/>
              </a:rPr>
              <a:t>y trabajo </a:t>
            </a:r>
            <a:r>
              <a:rPr lang="es-AR" sz="1300" dirty="0">
                <a:cs typeface="Arial" panose="020B0604020202020204" pitchFamily="34" charset="0"/>
              </a:rPr>
              <a:t>adolescente</a:t>
            </a:r>
            <a:r>
              <a:rPr lang="es-AR" sz="1300" b="0" dirty="0">
                <a:cs typeface="Arial" panose="020B0604020202020204" pitchFamily="34" charset="0"/>
              </a:rPr>
              <a:t>.</a:t>
            </a:r>
          </a:p>
        </p:txBody>
      </p:sp>
      <p:pic>
        <p:nvPicPr>
          <p:cNvPr id="3" name="2 Imagen"/>
          <p:cNvPicPr>
            <a:picLocks noChangeAspect="1"/>
          </p:cNvPicPr>
          <p:nvPr/>
        </p:nvPicPr>
        <p:blipFill rotWithShape="1">
          <a:blip r:embed="rId2" cstate="print">
            <a:extLst>
              <a:ext uri="{28A0092B-C50C-407E-A947-70E740481C1C}">
                <a14:useLocalDpi xmlns:a14="http://schemas.microsoft.com/office/drawing/2010/main" xmlns="" val="0"/>
              </a:ext>
            </a:extLst>
          </a:blip>
          <a:srcRect l="51501" t="13230" r="1075" b="73314"/>
          <a:stretch/>
        </p:blipFill>
        <p:spPr>
          <a:xfrm>
            <a:off x="4572000" y="339503"/>
            <a:ext cx="4572000" cy="941806"/>
          </a:xfrm>
          <a:prstGeom prst="rect">
            <a:avLst/>
          </a:prstGeom>
        </p:spPr>
      </p:pic>
      <p:sp>
        <p:nvSpPr>
          <p:cNvPr id="4" name="3 Marcador de número de diapositiva"/>
          <p:cNvSpPr>
            <a:spLocks noGrp="1"/>
          </p:cNvSpPr>
          <p:nvPr>
            <p:ph type="sldNum" sz="quarter" idx="10"/>
          </p:nvPr>
        </p:nvSpPr>
        <p:spPr/>
        <p:txBody>
          <a:bodyPr/>
          <a:lstStyle/>
          <a:p>
            <a:fld id="{9784CBA3-D598-4B1F-BAA3-EE14B5154290}" type="slidenum">
              <a:rPr lang="en-AU" smtClean="0"/>
              <a:pPr/>
              <a:t>3</a:t>
            </a:fld>
            <a:endParaRPr lang="en-AU" dirty="0"/>
          </a:p>
        </p:txBody>
      </p:sp>
    </p:spTree>
    <p:extLst>
      <p:ext uri="{BB962C8B-B14F-4D97-AF65-F5344CB8AC3E}">
        <p14:creationId xmlns:p14="http://schemas.microsoft.com/office/powerpoint/2010/main" xmlns="" val="9876477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Llamada rectangular redondeada"/>
          <p:cNvSpPr/>
          <p:nvPr/>
        </p:nvSpPr>
        <p:spPr bwMode="ltGray">
          <a:xfrm>
            <a:off x="4489213" y="2223211"/>
            <a:ext cx="3869532" cy="2306639"/>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accent2"/>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s-AR" sz="1600" b="0" dirty="0" err="1" smtClean="0">
              <a:latin typeface="Arial" panose="020B0604020202020204" pitchFamily="34" charset="0"/>
              <a:cs typeface="Arial" panose="020B0604020202020204" pitchFamily="34" charset="0"/>
            </a:endParaRPr>
          </a:p>
        </p:txBody>
      </p:sp>
      <p:sp>
        <p:nvSpPr>
          <p:cNvPr id="13" name="4 Llamada rectangular redondeada"/>
          <p:cNvSpPr/>
          <p:nvPr/>
        </p:nvSpPr>
        <p:spPr bwMode="ltGray">
          <a:xfrm flipH="1">
            <a:off x="1545616" y="166749"/>
            <a:ext cx="3680195" cy="2135179"/>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29418" y="1052623"/>
                  <a:pt x="0" y="974075"/>
                  <a:pt x="0" y="877182"/>
                </a:cubicBezTo>
                <a:lnTo>
                  <a:pt x="0" y="877186"/>
                </a:lnTo>
                <a:lnTo>
                  <a:pt x="0" y="614030"/>
                </a:lnTo>
                <a:lnTo>
                  <a:pt x="0" y="614030"/>
                </a:lnTo>
                <a:lnTo>
                  <a:pt x="0" y="175441"/>
                </a:lnTo>
                <a:close/>
              </a:path>
            </a:pathLst>
          </a:custGeom>
          <a:solidFill>
            <a:schemeClr val="accent2"/>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s-AR" sz="1200" b="0" dirty="0" err="1" smtClean="0">
              <a:latin typeface="Arial" panose="020B0604020202020204" pitchFamily="34" charset="0"/>
              <a:cs typeface="Arial" panose="020B0604020202020204" pitchFamily="34" charset="0"/>
            </a:endParaRPr>
          </a:p>
        </p:txBody>
      </p:sp>
      <p:sp>
        <p:nvSpPr>
          <p:cNvPr id="14" name="4 Llamada rectangular redondeada"/>
          <p:cNvSpPr/>
          <p:nvPr/>
        </p:nvSpPr>
        <p:spPr bwMode="ltGray">
          <a:xfrm>
            <a:off x="756104" y="2313602"/>
            <a:ext cx="3329167" cy="2132015"/>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 name="connsiteX0" fmla="*/ 1648 w 1426411"/>
              <a:gd name="connsiteY0" fmla="*/ 180178 h 1231464"/>
              <a:gd name="connsiteX1" fmla="*/ 78830 w 1426411"/>
              <a:gd name="connsiteY1" fmla="*/ 0 h 1231464"/>
              <a:gd name="connsiteX2" fmla="*/ 239109 w 1426411"/>
              <a:gd name="connsiteY2" fmla="*/ 4737 h 1231464"/>
              <a:gd name="connsiteX3" fmla="*/ 239109 w 1426411"/>
              <a:gd name="connsiteY3" fmla="*/ 4737 h 1231464"/>
              <a:gd name="connsiteX4" fmla="*/ 595299 w 1426411"/>
              <a:gd name="connsiteY4" fmla="*/ 4737 h 1231464"/>
              <a:gd name="connsiteX5" fmla="*/ 1250970 w 1426411"/>
              <a:gd name="connsiteY5" fmla="*/ 4737 h 1231464"/>
              <a:gd name="connsiteX6" fmla="*/ 1426411 w 1426411"/>
              <a:gd name="connsiteY6" fmla="*/ 180178 h 1231464"/>
              <a:gd name="connsiteX7" fmla="*/ 1426411 w 1426411"/>
              <a:gd name="connsiteY7" fmla="*/ 618767 h 1231464"/>
              <a:gd name="connsiteX8" fmla="*/ 1426411 w 1426411"/>
              <a:gd name="connsiteY8" fmla="*/ 618767 h 1231464"/>
              <a:gd name="connsiteX9" fmla="*/ 1426411 w 1426411"/>
              <a:gd name="connsiteY9" fmla="*/ 881923 h 1231464"/>
              <a:gd name="connsiteX10" fmla="*/ 1426411 w 1426411"/>
              <a:gd name="connsiteY10" fmla="*/ 881919 h 1231464"/>
              <a:gd name="connsiteX11" fmla="*/ 1250970 w 1426411"/>
              <a:gd name="connsiteY11" fmla="*/ 1057360 h 1231464"/>
              <a:gd name="connsiteX12" fmla="*/ 414545 w 1426411"/>
              <a:gd name="connsiteY12" fmla="*/ 1046727 h 1231464"/>
              <a:gd name="connsiteX13" fmla="*/ 342779 w 1426411"/>
              <a:gd name="connsiteY13" fmla="*/ 1231464 h 1231464"/>
              <a:gd name="connsiteX14" fmla="*/ 239109 w 1426411"/>
              <a:gd name="connsiteY14" fmla="*/ 1057360 h 1231464"/>
              <a:gd name="connsiteX15" fmla="*/ 177089 w 1426411"/>
              <a:gd name="connsiteY15" fmla="*/ 1057360 h 1231464"/>
              <a:gd name="connsiteX16" fmla="*/ 1648 w 1426411"/>
              <a:gd name="connsiteY16" fmla="*/ 881919 h 1231464"/>
              <a:gd name="connsiteX17" fmla="*/ 1648 w 1426411"/>
              <a:gd name="connsiteY17" fmla="*/ 881923 h 1231464"/>
              <a:gd name="connsiteX18" fmla="*/ 1648 w 1426411"/>
              <a:gd name="connsiteY18" fmla="*/ 618767 h 1231464"/>
              <a:gd name="connsiteX19" fmla="*/ 1648 w 1426411"/>
              <a:gd name="connsiteY19" fmla="*/ 618767 h 1231464"/>
              <a:gd name="connsiteX20" fmla="*/ 1648 w 1426411"/>
              <a:gd name="connsiteY20" fmla="*/ 180178 h 1231464"/>
              <a:gd name="connsiteX0" fmla="*/ 381 w 1425144"/>
              <a:gd name="connsiteY0" fmla="*/ 180178 h 1231464"/>
              <a:gd name="connsiteX1" fmla="*/ 86233 w 1425144"/>
              <a:gd name="connsiteY1" fmla="*/ 0 h 1231464"/>
              <a:gd name="connsiteX2" fmla="*/ 237842 w 1425144"/>
              <a:gd name="connsiteY2" fmla="*/ 4737 h 1231464"/>
              <a:gd name="connsiteX3" fmla="*/ 237842 w 1425144"/>
              <a:gd name="connsiteY3" fmla="*/ 4737 h 1231464"/>
              <a:gd name="connsiteX4" fmla="*/ 594032 w 1425144"/>
              <a:gd name="connsiteY4" fmla="*/ 4737 h 1231464"/>
              <a:gd name="connsiteX5" fmla="*/ 1249703 w 1425144"/>
              <a:gd name="connsiteY5" fmla="*/ 4737 h 1231464"/>
              <a:gd name="connsiteX6" fmla="*/ 1425144 w 1425144"/>
              <a:gd name="connsiteY6" fmla="*/ 180178 h 1231464"/>
              <a:gd name="connsiteX7" fmla="*/ 1425144 w 1425144"/>
              <a:gd name="connsiteY7" fmla="*/ 618767 h 1231464"/>
              <a:gd name="connsiteX8" fmla="*/ 1425144 w 1425144"/>
              <a:gd name="connsiteY8" fmla="*/ 618767 h 1231464"/>
              <a:gd name="connsiteX9" fmla="*/ 1425144 w 1425144"/>
              <a:gd name="connsiteY9" fmla="*/ 881923 h 1231464"/>
              <a:gd name="connsiteX10" fmla="*/ 1425144 w 1425144"/>
              <a:gd name="connsiteY10" fmla="*/ 881919 h 1231464"/>
              <a:gd name="connsiteX11" fmla="*/ 1249703 w 1425144"/>
              <a:gd name="connsiteY11" fmla="*/ 1057360 h 1231464"/>
              <a:gd name="connsiteX12" fmla="*/ 413278 w 1425144"/>
              <a:gd name="connsiteY12" fmla="*/ 1046727 h 1231464"/>
              <a:gd name="connsiteX13" fmla="*/ 341512 w 1425144"/>
              <a:gd name="connsiteY13" fmla="*/ 1231464 h 1231464"/>
              <a:gd name="connsiteX14" fmla="*/ 237842 w 1425144"/>
              <a:gd name="connsiteY14" fmla="*/ 1057360 h 1231464"/>
              <a:gd name="connsiteX15" fmla="*/ 175822 w 1425144"/>
              <a:gd name="connsiteY15" fmla="*/ 1057360 h 1231464"/>
              <a:gd name="connsiteX16" fmla="*/ 381 w 1425144"/>
              <a:gd name="connsiteY16" fmla="*/ 881919 h 1231464"/>
              <a:gd name="connsiteX17" fmla="*/ 381 w 1425144"/>
              <a:gd name="connsiteY17" fmla="*/ 881923 h 1231464"/>
              <a:gd name="connsiteX18" fmla="*/ 381 w 1425144"/>
              <a:gd name="connsiteY18" fmla="*/ 618767 h 1231464"/>
              <a:gd name="connsiteX19" fmla="*/ 381 w 1425144"/>
              <a:gd name="connsiteY19" fmla="*/ 618767 h 1231464"/>
              <a:gd name="connsiteX20" fmla="*/ 381 w 1425144"/>
              <a:gd name="connsiteY20" fmla="*/ 180178 h 1231464"/>
              <a:gd name="connsiteX0" fmla="*/ 381 w 1425144"/>
              <a:gd name="connsiteY0" fmla="*/ 180178 h 1231464"/>
              <a:gd name="connsiteX1" fmla="*/ 86233 w 1425144"/>
              <a:gd name="connsiteY1" fmla="*/ 0 h 1231464"/>
              <a:gd name="connsiteX2" fmla="*/ 237842 w 1425144"/>
              <a:gd name="connsiteY2" fmla="*/ 4737 h 1231464"/>
              <a:gd name="connsiteX3" fmla="*/ 237842 w 1425144"/>
              <a:gd name="connsiteY3" fmla="*/ 4737 h 1231464"/>
              <a:gd name="connsiteX4" fmla="*/ 594032 w 1425144"/>
              <a:gd name="connsiteY4" fmla="*/ 4737 h 1231464"/>
              <a:gd name="connsiteX5" fmla="*/ 1249703 w 1425144"/>
              <a:gd name="connsiteY5" fmla="*/ 4737 h 1231464"/>
              <a:gd name="connsiteX6" fmla="*/ 1425144 w 1425144"/>
              <a:gd name="connsiteY6" fmla="*/ 180178 h 1231464"/>
              <a:gd name="connsiteX7" fmla="*/ 1425144 w 1425144"/>
              <a:gd name="connsiteY7" fmla="*/ 618767 h 1231464"/>
              <a:gd name="connsiteX8" fmla="*/ 1425144 w 1425144"/>
              <a:gd name="connsiteY8" fmla="*/ 618767 h 1231464"/>
              <a:gd name="connsiteX9" fmla="*/ 1425144 w 1425144"/>
              <a:gd name="connsiteY9" fmla="*/ 881923 h 1231464"/>
              <a:gd name="connsiteX10" fmla="*/ 1425144 w 1425144"/>
              <a:gd name="connsiteY10" fmla="*/ 881919 h 1231464"/>
              <a:gd name="connsiteX11" fmla="*/ 1249703 w 1425144"/>
              <a:gd name="connsiteY11" fmla="*/ 1057360 h 1231464"/>
              <a:gd name="connsiteX12" fmla="*/ 413278 w 1425144"/>
              <a:gd name="connsiteY12" fmla="*/ 1046727 h 1231464"/>
              <a:gd name="connsiteX13" fmla="*/ 341512 w 1425144"/>
              <a:gd name="connsiteY13" fmla="*/ 1231464 h 1231464"/>
              <a:gd name="connsiteX14" fmla="*/ 237842 w 1425144"/>
              <a:gd name="connsiteY14" fmla="*/ 1057360 h 1231464"/>
              <a:gd name="connsiteX15" fmla="*/ 106462 w 1425144"/>
              <a:gd name="connsiteY15" fmla="*/ 1057360 h 1231464"/>
              <a:gd name="connsiteX16" fmla="*/ 381 w 1425144"/>
              <a:gd name="connsiteY16" fmla="*/ 881919 h 1231464"/>
              <a:gd name="connsiteX17" fmla="*/ 381 w 1425144"/>
              <a:gd name="connsiteY17" fmla="*/ 881923 h 1231464"/>
              <a:gd name="connsiteX18" fmla="*/ 381 w 1425144"/>
              <a:gd name="connsiteY18" fmla="*/ 618767 h 1231464"/>
              <a:gd name="connsiteX19" fmla="*/ 381 w 1425144"/>
              <a:gd name="connsiteY19" fmla="*/ 618767 h 1231464"/>
              <a:gd name="connsiteX20" fmla="*/ 381 w 1425144"/>
              <a:gd name="connsiteY20" fmla="*/ 180178 h 1231464"/>
              <a:gd name="connsiteX0" fmla="*/ 381 w 1425144"/>
              <a:gd name="connsiteY0" fmla="*/ 180178 h 1231464"/>
              <a:gd name="connsiteX1" fmla="*/ 86233 w 1425144"/>
              <a:gd name="connsiteY1" fmla="*/ 0 h 1231464"/>
              <a:gd name="connsiteX2" fmla="*/ 237842 w 1425144"/>
              <a:gd name="connsiteY2" fmla="*/ 4737 h 1231464"/>
              <a:gd name="connsiteX3" fmla="*/ 237842 w 1425144"/>
              <a:gd name="connsiteY3" fmla="*/ 4737 h 1231464"/>
              <a:gd name="connsiteX4" fmla="*/ 594032 w 1425144"/>
              <a:gd name="connsiteY4" fmla="*/ 4737 h 1231464"/>
              <a:gd name="connsiteX5" fmla="*/ 1249703 w 1425144"/>
              <a:gd name="connsiteY5" fmla="*/ 4737 h 1231464"/>
              <a:gd name="connsiteX6" fmla="*/ 1425144 w 1425144"/>
              <a:gd name="connsiteY6" fmla="*/ 180178 h 1231464"/>
              <a:gd name="connsiteX7" fmla="*/ 1425144 w 1425144"/>
              <a:gd name="connsiteY7" fmla="*/ 618767 h 1231464"/>
              <a:gd name="connsiteX8" fmla="*/ 1425144 w 1425144"/>
              <a:gd name="connsiteY8" fmla="*/ 618767 h 1231464"/>
              <a:gd name="connsiteX9" fmla="*/ 1425144 w 1425144"/>
              <a:gd name="connsiteY9" fmla="*/ 881923 h 1231464"/>
              <a:gd name="connsiteX10" fmla="*/ 1425144 w 1425144"/>
              <a:gd name="connsiteY10" fmla="*/ 881919 h 1231464"/>
              <a:gd name="connsiteX11" fmla="*/ 1249703 w 1425144"/>
              <a:gd name="connsiteY11" fmla="*/ 1057360 h 1231464"/>
              <a:gd name="connsiteX12" fmla="*/ 413278 w 1425144"/>
              <a:gd name="connsiteY12" fmla="*/ 1046727 h 1231464"/>
              <a:gd name="connsiteX13" fmla="*/ 341512 w 1425144"/>
              <a:gd name="connsiteY13" fmla="*/ 1231464 h 1231464"/>
              <a:gd name="connsiteX14" fmla="*/ 237842 w 1425144"/>
              <a:gd name="connsiteY14" fmla="*/ 1057360 h 1231464"/>
              <a:gd name="connsiteX15" fmla="*/ 106462 w 1425144"/>
              <a:gd name="connsiteY15" fmla="*/ 1057360 h 1231464"/>
              <a:gd name="connsiteX16" fmla="*/ 381 w 1425144"/>
              <a:gd name="connsiteY16" fmla="*/ 881919 h 1231464"/>
              <a:gd name="connsiteX17" fmla="*/ 381 w 1425144"/>
              <a:gd name="connsiteY17" fmla="*/ 881923 h 1231464"/>
              <a:gd name="connsiteX18" fmla="*/ 381 w 1425144"/>
              <a:gd name="connsiteY18" fmla="*/ 618767 h 1231464"/>
              <a:gd name="connsiteX19" fmla="*/ 381 w 1425144"/>
              <a:gd name="connsiteY19" fmla="*/ 618767 h 1231464"/>
              <a:gd name="connsiteX20" fmla="*/ 381 w 1425144"/>
              <a:gd name="connsiteY20" fmla="*/ 180178 h 1231464"/>
              <a:gd name="connsiteX0" fmla="*/ 381 w 1425144"/>
              <a:gd name="connsiteY0" fmla="*/ 180178 h 1231464"/>
              <a:gd name="connsiteX1" fmla="*/ 86233 w 1425144"/>
              <a:gd name="connsiteY1" fmla="*/ 0 h 1231464"/>
              <a:gd name="connsiteX2" fmla="*/ 237842 w 1425144"/>
              <a:gd name="connsiteY2" fmla="*/ 4737 h 1231464"/>
              <a:gd name="connsiteX3" fmla="*/ 237842 w 1425144"/>
              <a:gd name="connsiteY3" fmla="*/ 4737 h 1231464"/>
              <a:gd name="connsiteX4" fmla="*/ 594032 w 1425144"/>
              <a:gd name="connsiteY4" fmla="*/ 4737 h 1231464"/>
              <a:gd name="connsiteX5" fmla="*/ 1249703 w 1425144"/>
              <a:gd name="connsiteY5" fmla="*/ 4737 h 1231464"/>
              <a:gd name="connsiteX6" fmla="*/ 1425144 w 1425144"/>
              <a:gd name="connsiteY6" fmla="*/ 180178 h 1231464"/>
              <a:gd name="connsiteX7" fmla="*/ 1425144 w 1425144"/>
              <a:gd name="connsiteY7" fmla="*/ 618767 h 1231464"/>
              <a:gd name="connsiteX8" fmla="*/ 1425144 w 1425144"/>
              <a:gd name="connsiteY8" fmla="*/ 618767 h 1231464"/>
              <a:gd name="connsiteX9" fmla="*/ 1425144 w 1425144"/>
              <a:gd name="connsiteY9" fmla="*/ 881923 h 1231464"/>
              <a:gd name="connsiteX10" fmla="*/ 1425144 w 1425144"/>
              <a:gd name="connsiteY10" fmla="*/ 881919 h 1231464"/>
              <a:gd name="connsiteX11" fmla="*/ 1249703 w 1425144"/>
              <a:gd name="connsiteY11" fmla="*/ 1057360 h 1231464"/>
              <a:gd name="connsiteX12" fmla="*/ 413278 w 1425144"/>
              <a:gd name="connsiteY12" fmla="*/ 1046727 h 1231464"/>
              <a:gd name="connsiteX13" fmla="*/ 341512 w 1425144"/>
              <a:gd name="connsiteY13" fmla="*/ 1231464 h 1231464"/>
              <a:gd name="connsiteX14" fmla="*/ 237842 w 1425144"/>
              <a:gd name="connsiteY14" fmla="*/ 1057360 h 1231464"/>
              <a:gd name="connsiteX15" fmla="*/ 106462 w 1425144"/>
              <a:gd name="connsiteY15" fmla="*/ 1057360 h 1231464"/>
              <a:gd name="connsiteX16" fmla="*/ 381 w 1425144"/>
              <a:gd name="connsiteY16" fmla="*/ 881919 h 1231464"/>
              <a:gd name="connsiteX17" fmla="*/ 381 w 1425144"/>
              <a:gd name="connsiteY17" fmla="*/ 881923 h 1231464"/>
              <a:gd name="connsiteX18" fmla="*/ 381 w 1425144"/>
              <a:gd name="connsiteY18" fmla="*/ 618767 h 1231464"/>
              <a:gd name="connsiteX19" fmla="*/ 381 w 1425144"/>
              <a:gd name="connsiteY19" fmla="*/ 618767 h 1231464"/>
              <a:gd name="connsiteX20" fmla="*/ 381 w 1425144"/>
              <a:gd name="connsiteY20" fmla="*/ 180178 h 1231464"/>
              <a:gd name="connsiteX0" fmla="*/ 381 w 1425517"/>
              <a:gd name="connsiteY0" fmla="*/ 180178 h 1231464"/>
              <a:gd name="connsiteX1" fmla="*/ 86233 w 1425517"/>
              <a:gd name="connsiteY1" fmla="*/ 0 h 1231464"/>
              <a:gd name="connsiteX2" fmla="*/ 237842 w 1425517"/>
              <a:gd name="connsiteY2" fmla="*/ 4737 h 1231464"/>
              <a:gd name="connsiteX3" fmla="*/ 237842 w 1425517"/>
              <a:gd name="connsiteY3" fmla="*/ 4737 h 1231464"/>
              <a:gd name="connsiteX4" fmla="*/ 594032 w 1425517"/>
              <a:gd name="connsiteY4" fmla="*/ 4737 h 1231464"/>
              <a:gd name="connsiteX5" fmla="*/ 1249703 w 1425517"/>
              <a:gd name="connsiteY5" fmla="*/ 4737 h 1231464"/>
              <a:gd name="connsiteX6" fmla="*/ 1425144 w 1425517"/>
              <a:gd name="connsiteY6" fmla="*/ 180178 h 1231464"/>
              <a:gd name="connsiteX7" fmla="*/ 1425144 w 1425517"/>
              <a:gd name="connsiteY7" fmla="*/ 618767 h 1231464"/>
              <a:gd name="connsiteX8" fmla="*/ 1425144 w 1425517"/>
              <a:gd name="connsiteY8" fmla="*/ 618767 h 1231464"/>
              <a:gd name="connsiteX9" fmla="*/ 1425144 w 1425517"/>
              <a:gd name="connsiteY9" fmla="*/ 881923 h 1231464"/>
              <a:gd name="connsiteX10" fmla="*/ 1425144 w 1425517"/>
              <a:gd name="connsiteY10" fmla="*/ 881919 h 1231464"/>
              <a:gd name="connsiteX11" fmla="*/ 1249703 w 1425517"/>
              <a:gd name="connsiteY11" fmla="*/ 1057360 h 1231464"/>
              <a:gd name="connsiteX12" fmla="*/ 413278 w 1425517"/>
              <a:gd name="connsiteY12" fmla="*/ 1046727 h 1231464"/>
              <a:gd name="connsiteX13" fmla="*/ 341512 w 1425517"/>
              <a:gd name="connsiteY13" fmla="*/ 1231464 h 1231464"/>
              <a:gd name="connsiteX14" fmla="*/ 237842 w 1425517"/>
              <a:gd name="connsiteY14" fmla="*/ 1057360 h 1231464"/>
              <a:gd name="connsiteX15" fmla="*/ 106462 w 1425517"/>
              <a:gd name="connsiteY15" fmla="*/ 1057360 h 1231464"/>
              <a:gd name="connsiteX16" fmla="*/ 381 w 1425517"/>
              <a:gd name="connsiteY16" fmla="*/ 881919 h 1231464"/>
              <a:gd name="connsiteX17" fmla="*/ 381 w 1425517"/>
              <a:gd name="connsiteY17" fmla="*/ 881923 h 1231464"/>
              <a:gd name="connsiteX18" fmla="*/ 381 w 1425517"/>
              <a:gd name="connsiteY18" fmla="*/ 618767 h 1231464"/>
              <a:gd name="connsiteX19" fmla="*/ 381 w 1425517"/>
              <a:gd name="connsiteY19" fmla="*/ 618767 h 1231464"/>
              <a:gd name="connsiteX20" fmla="*/ 381 w 1425517"/>
              <a:gd name="connsiteY20" fmla="*/ 180178 h 123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5517" h="1231464">
                <a:moveTo>
                  <a:pt x="381" y="180178"/>
                </a:moveTo>
                <a:cubicBezTo>
                  <a:pt x="381" y="83285"/>
                  <a:pt x="-10660" y="0"/>
                  <a:pt x="86233" y="0"/>
                </a:cubicBezTo>
                <a:lnTo>
                  <a:pt x="237842" y="4737"/>
                </a:lnTo>
                <a:lnTo>
                  <a:pt x="237842" y="4737"/>
                </a:lnTo>
                <a:lnTo>
                  <a:pt x="594032" y="4737"/>
                </a:lnTo>
                <a:lnTo>
                  <a:pt x="1249703" y="4737"/>
                </a:lnTo>
                <a:cubicBezTo>
                  <a:pt x="1441966" y="4737"/>
                  <a:pt x="1425144" y="83285"/>
                  <a:pt x="1425144" y="180178"/>
                </a:cubicBezTo>
                <a:lnTo>
                  <a:pt x="1425144" y="618767"/>
                </a:lnTo>
                <a:lnTo>
                  <a:pt x="1425144" y="618767"/>
                </a:lnTo>
                <a:lnTo>
                  <a:pt x="1425144" y="881923"/>
                </a:lnTo>
                <a:lnTo>
                  <a:pt x="1425144" y="881919"/>
                </a:lnTo>
                <a:cubicBezTo>
                  <a:pt x="1425144" y="978812"/>
                  <a:pt x="1418846" y="1057360"/>
                  <a:pt x="1249703" y="1057360"/>
                </a:cubicBezTo>
                <a:cubicBezTo>
                  <a:pt x="1080560" y="1057360"/>
                  <a:pt x="692086" y="1050271"/>
                  <a:pt x="413278" y="1046727"/>
                </a:cubicBezTo>
                <a:lnTo>
                  <a:pt x="341512" y="1231464"/>
                </a:lnTo>
                <a:lnTo>
                  <a:pt x="237842" y="1057360"/>
                </a:lnTo>
                <a:lnTo>
                  <a:pt x="106462" y="1057360"/>
                </a:lnTo>
                <a:cubicBezTo>
                  <a:pt x="26909" y="1057360"/>
                  <a:pt x="381" y="978812"/>
                  <a:pt x="381" y="881919"/>
                </a:cubicBezTo>
                <a:lnTo>
                  <a:pt x="381" y="881923"/>
                </a:lnTo>
                <a:lnTo>
                  <a:pt x="381" y="618767"/>
                </a:lnTo>
                <a:lnTo>
                  <a:pt x="381" y="618767"/>
                </a:lnTo>
                <a:lnTo>
                  <a:pt x="381" y="180178"/>
                </a:lnTo>
                <a:close/>
              </a:path>
            </a:pathLst>
          </a:custGeom>
          <a:solidFill>
            <a:schemeClr val="accent2"/>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s-AR" sz="1200" b="0" dirty="0" err="1" smtClean="0">
              <a:latin typeface="Arial" panose="020B0604020202020204" pitchFamily="34" charset="0"/>
              <a:cs typeface="Arial" panose="020B0604020202020204" pitchFamily="34" charset="0"/>
            </a:endParaRPr>
          </a:p>
        </p:txBody>
      </p:sp>
      <p:sp>
        <p:nvSpPr>
          <p:cNvPr id="15" name="4 Llamada rectangular redondeada"/>
          <p:cNvSpPr/>
          <p:nvPr/>
        </p:nvSpPr>
        <p:spPr bwMode="ltGray">
          <a:xfrm>
            <a:off x="5606198" y="325598"/>
            <a:ext cx="2461137" cy="1611304"/>
          </a:xfrm>
          <a:custGeom>
            <a:avLst/>
            <a:gdLst>
              <a:gd name="connsiteX0" fmla="*/ 0 w 1424763"/>
              <a:gd name="connsiteY0" fmla="*/ 175441 h 1052623"/>
              <a:gd name="connsiteX1" fmla="*/ 175441 w 1424763"/>
              <a:gd name="connsiteY1" fmla="*/ 0 h 1052623"/>
              <a:gd name="connsiteX2" fmla="*/ 237461 w 1424763"/>
              <a:gd name="connsiteY2" fmla="*/ 0 h 1052623"/>
              <a:gd name="connsiteX3" fmla="*/ 237461 w 1424763"/>
              <a:gd name="connsiteY3" fmla="*/ 0 h 1052623"/>
              <a:gd name="connsiteX4" fmla="*/ 593651 w 1424763"/>
              <a:gd name="connsiteY4" fmla="*/ 0 h 1052623"/>
              <a:gd name="connsiteX5" fmla="*/ 1249322 w 1424763"/>
              <a:gd name="connsiteY5" fmla="*/ 0 h 1052623"/>
              <a:gd name="connsiteX6" fmla="*/ 1424763 w 1424763"/>
              <a:gd name="connsiteY6" fmla="*/ 175441 h 1052623"/>
              <a:gd name="connsiteX7" fmla="*/ 1424763 w 1424763"/>
              <a:gd name="connsiteY7" fmla="*/ 614030 h 1052623"/>
              <a:gd name="connsiteX8" fmla="*/ 1424763 w 1424763"/>
              <a:gd name="connsiteY8" fmla="*/ 614030 h 1052623"/>
              <a:gd name="connsiteX9" fmla="*/ 1424763 w 1424763"/>
              <a:gd name="connsiteY9" fmla="*/ 877186 h 1052623"/>
              <a:gd name="connsiteX10" fmla="*/ 1424763 w 1424763"/>
              <a:gd name="connsiteY10" fmla="*/ 877182 h 1052623"/>
              <a:gd name="connsiteX11" fmla="*/ 1249322 w 1424763"/>
              <a:gd name="connsiteY11" fmla="*/ 1052623 h 1052623"/>
              <a:gd name="connsiteX12" fmla="*/ 593651 w 1424763"/>
              <a:gd name="connsiteY12" fmla="*/ 1052623 h 1052623"/>
              <a:gd name="connsiteX13" fmla="*/ 341131 w 1424763"/>
              <a:gd name="connsiteY13" fmla="*/ 1226727 h 1052623"/>
              <a:gd name="connsiteX14" fmla="*/ 237461 w 1424763"/>
              <a:gd name="connsiteY14" fmla="*/ 1052623 h 1052623"/>
              <a:gd name="connsiteX15" fmla="*/ 175441 w 1424763"/>
              <a:gd name="connsiteY15" fmla="*/ 1052623 h 1052623"/>
              <a:gd name="connsiteX16" fmla="*/ 0 w 1424763"/>
              <a:gd name="connsiteY16" fmla="*/ 877182 h 1052623"/>
              <a:gd name="connsiteX17" fmla="*/ 0 w 1424763"/>
              <a:gd name="connsiteY17" fmla="*/ 877186 h 1052623"/>
              <a:gd name="connsiteX18" fmla="*/ 0 w 1424763"/>
              <a:gd name="connsiteY18" fmla="*/ 614030 h 1052623"/>
              <a:gd name="connsiteX19" fmla="*/ 0 w 1424763"/>
              <a:gd name="connsiteY19" fmla="*/ 614030 h 1052623"/>
              <a:gd name="connsiteX20" fmla="*/ 0 w 1424763"/>
              <a:gd name="connsiteY20" fmla="*/ 175441 h 1052623"/>
              <a:gd name="connsiteX0" fmla="*/ 0 w 1424763"/>
              <a:gd name="connsiteY0" fmla="*/ 175441 h 1226727"/>
              <a:gd name="connsiteX1" fmla="*/ 175441 w 1424763"/>
              <a:gd name="connsiteY1" fmla="*/ 0 h 1226727"/>
              <a:gd name="connsiteX2" fmla="*/ 237461 w 1424763"/>
              <a:gd name="connsiteY2" fmla="*/ 0 h 1226727"/>
              <a:gd name="connsiteX3" fmla="*/ 237461 w 1424763"/>
              <a:gd name="connsiteY3" fmla="*/ 0 h 1226727"/>
              <a:gd name="connsiteX4" fmla="*/ 593651 w 1424763"/>
              <a:gd name="connsiteY4" fmla="*/ 0 h 1226727"/>
              <a:gd name="connsiteX5" fmla="*/ 1249322 w 1424763"/>
              <a:gd name="connsiteY5" fmla="*/ 0 h 1226727"/>
              <a:gd name="connsiteX6" fmla="*/ 1424763 w 1424763"/>
              <a:gd name="connsiteY6" fmla="*/ 175441 h 1226727"/>
              <a:gd name="connsiteX7" fmla="*/ 1424763 w 1424763"/>
              <a:gd name="connsiteY7" fmla="*/ 614030 h 1226727"/>
              <a:gd name="connsiteX8" fmla="*/ 1424763 w 1424763"/>
              <a:gd name="connsiteY8" fmla="*/ 614030 h 1226727"/>
              <a:gd name="connsiteX9" fmla="*/ 1424763 w 1424763"/>
              <a:gd name="connsiteY9" fmla="*/ 877186 h 1226727"/>
              <a:gd name="connsiteX10" fmla="*/ 1424763 w 1424763"/>
              <a:gd name="connsiteY10" fmla="*/ 877182 h 1226727"/>
              <a:gd name="connsiteX11" fmla="*/ 1249322 w 1424763"/>
              <a:gd name="connsiteY11" fmla="*/ 1052623 h 1226727"/>
              <a:gd name="connsiteX12" fmla="*/ 412897 w 1424763"/>
              <a:gd name="connsiteY12" fmla="*/ 1041990 h 1226727"/>
              <a:gd name="connsiteX13" fmla="*/ 341131 w 1424763"/>
              <a:gd name="connsiteY13" fmla="*/ 1226727 h 1226727"/>
              <a:gd name="connsiteX14" fmla="*/ 237461 w 1424763"/>
              <a:gd name="connsiteY14" fmla="*/ 1052623 h 1226727"/>
              <a:gd name="connsiteX15" fmla="*/ 175441 w 1424763"/>
              <a:gd name="connsiteY15" fmla="*/ 1052623 h 1226727"/>
              <a:gd name="connsiteX16" fmla="*/ 0 w 1424763"/>
              <a:gd name="connsiteY16" fmla="*/ 877182 h 1226727"/>
              <a:gd name="connsiteX17" fmla="*/ 0 w 1424763"/>
              <a:gd name="connsiteY17" fmla="*/ 877186 h 1226727"/>
              <a:gd name="connsiteX18" fmla="*/ 0 w 1424763"/>
              <a:gd name="connsiteY18" fmla="*/ 614030 h 1226727"/>
              <a:gd name="connsiteX19" fmla="*/ 0 w 1424763"/>
              <a:gd name="connsiteY19" fmla="*/ 614030 h 1226727"/>
              <a:gd name="connsiteX20" fmla="*/ 0 w 1424763"/>
              <a:gd name="connsiteY20" fmla="*/ 175441 h 122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4763" h="1226727">
                <a:moveTo>
                  <a:pt x="0" y="175441"/>
                </a:moveTo>
                <a:cubicBezTo>
                  <a:pt x="0" y="78548"/>
                  <a:pt x="78548" y="0"/>
                  <a:pt x="175441" y="0"/>
                </a:cubicBezTo>
                <a:lnTo>
                  <a:pt x="237461" y="0"/>
                </a:lnTo>
                <a:lnTo>
                  <a:pt x="237461" y="0"/>
                </a:lnTo>
                <a:lnTo>
                  <a:pt x="593651" y="0"/>
                </a:lnTo>
                <a:lnTo>
                  <a:pt x="1249322" y="0"/>
                </a:lnTo>
                <a:cubicBezTo>
                  <a:pt x="1346215" y="0"/>
                  <a:pt x="1424763" y="78548"/>
                  <a:pt x="1424763" y="175441"/>
                </a:cubicBezTo>
                <a:lnTo>
                  <a:pt x="1424763" y="614030"/>
                </a:lnTo>
                <a:lnTo>
                  <a:pt x="1424763" y="614030"/>
                </a:lnTo>
                <a:lnTo>
                  <a:pt x="1424763" y="877186"/>
                </a:lnTo>
                <a:lnTo>
                  <a:pt x="1424763" y="877182"/>
                </a:lnTo>
                <a:cubicBezTo>
                  <a:pt x="1424763" y="974075"/>
                  <a:pt x="1346215" y="1052623"/>
                  <a:pt x="1249322" y="1052623"/>
                </a:cubicBezTo>
                <a:lnTo>
                  <a:pt x="412897" y="1041990"/>
                </a:lnTo>
                <a:lnTo>
                  <a:pt x="341131" y="1226727"/>
                </a:lnTo>
                <a:lnTo>
                  <a:pt x="237461" y="1052623"/>
                </a:lnTo>
                <a:lnTo>
                  <a:pt x="175441" y="1052623"/>
                </a:lnTo>
                <a:cubicBezTo>
                  <a:pt x="78548" y="1052623"/>
                  <a:pt x="0" y="974075"/>
                  <a:pt x="0" y="877182"/>
                </a:cubicBezTo>
                <a:lnTo>
                  <a:pt x="0" y="877186"/>
                </a:lnTo>
                <a:lnTo>
                  <a:pt x="0" y="614030"/>
                </a:lnTo>
                <a:lnTo>
                  <a:pt x="0" y="614030"/>
                </a:lnTo>
                <a:lnTo>
                  <a:pt x="0" y="175441"/>
                </a:lnTo>
                <a:close/>
              </a:path>
            </a:pathLst>
          </a:custGeom>
          <a:solidFill>
            <a:schemeClr val="accent2"/>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s-AR" sz="1200" b="0" dirty="0" err="1" smtClean="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fld id="{3034273E-80BF-4172-B30A-E2C07463D4C4}" type="slidenum">
              <a:rPr lang="es-AR" smtClean="0"/>
              <a:pPr/>
              <a:t>30</a:t>
            </a:fld>
            <a:endParaRPr lang="es-AR"/>
          </a:p>
        </p:txBody>
      </p:sp>
      <p:sp>
        <p:nvSpPr>
          <p:cNvPr id="6" name="5 Rectángulo"/>
          <p:cNvSpPr/>
          <p:nvPr/>
        </p:nvSpPr>
        <p:spPr>
          <a:xfrm>
            <a:off x="4577542" y="2379697"/>
            <a:ext cx="3698416" cy="1708160"/>
          </a:xfrm>
          <a:prstGeom prst="rect">
            <a:avLst/>
          </a:prstGeom>
        </p:spPr>
        <p:txBody>
          <a:bodyPr wrap="square">
            <a:spAutoFit/>
          </a:bodyPr>
          <a:lstStyle/>
          <a:p>
            <a:pPr algn="ctr"/>
            <a:r>
              <a:rPr lang="es-ES" sz="1050" dirty="0" smtClean="0">
                <a:solidFill>
                  <a:schemeClr val="bg1"/>
                </a:solidFill>
              </a:rPr>
              <a:t>En </a:t>
            </a:r>
            <a:r>
              <a:rPr lang="es-ES" sz="1050" dirty="0">
                <a:solidFill>
                  <a:schemeClr val="bg1"/>
                </a:solidFill>
              </a:rPr>
              <a:t>la orquesta estoy hace 4 años</a:t>
            </a:r>
            <a:r>
              <a:rPr lang="es-ES" sz="1050" dirty="0" smtClean="0">
                <a:solidFill>
                  <a:schemeClr val="bg1"/>
                </a:solidFill>
              </a:rPr>
              <a:t>. Es </a:t>
            </a:r>
            <a:r>
              <a:rPr lang="es-ES" sz="1050" dirty="0">
                <a:solidFill>
                  <a:schemeClr val="bg1"/>
                </a:solidFill>
              </a:rPr>
              <a:t>en el colegio, pero es de la municipalidad. Este año no pude ir, hay unos conflictos en la orquesta porque no le están pagando a los profesores. si no les pagan no pueden ir al colegio. </a:t>
            </a:r>
            <a:r>
              <a:rPr lang="es-ES" sz="1050" dirty="0" smtClean="0">
                <a:solidFill>
                  <a:schemeClr val="bg1"/>
                </a:solidFill>
              </a:rPr>
              <a:t>Además </a:t>
            </a:r>
            <a:r>
              <a:rPr lang="es-ES" sz="1050" dirty="0">
                <a:solidFill>
                  <a:schemeClr val="bg1"/>
                </a:solidFill>
              </a:rPr>
              <a:t>también quisieron cerrar la orquesta, los profesores se rehusaron a cerrarlo, porque a la orquesta van 30 chicos. Gracias a la orquesta nosotros salíamos mucho a conciertos, fuimos a muchos lugares a tocar y a los chicos les gustaba bastante, la orquesta me motivo mucho a seguir yendo a la </a:t>
            </a:r>
            <a:r>
              <a:rPr lang="es-ES" sz="1050" dirty="0" smtClean="0">
                <a:solidFill>
                  <a:schemeClr val="bg1"/>
                </a:solidFill>
              </a:rPr>
              <a:t>escuela</a:t>
            </a:r>
            <a:r>
              <a:rPr lang="es-ES" sz="1050" dirty="0">
                <a:solidFill>
                  <a:schemeClr val="bg1"/>
                </a:solidFill>
              </a:rPr>
              <a:t>.</a:t>
            </a:r>
            <a:endParaRPr lang="es-AR" sz="1050" dirty="0">
              <a:solidFill>
                <a:schemeClr val="bg1"/>
              </a:solidFill>
            </a:endParaRPr>
          </a:p>
        </p:txBody>
      </p:sp>
      <p:sp>
        <p:nvSpPr>
          <p:cNvPr id="7" name="6 Rectángulo"/>
          <p:cNvSpPr/>
          <p:nvPr/>
        </p:nvSpPr>
        <p:spPr>
          <a:xfrm>
            <a:off x="5714248" y="426510"/>
            <a:ext cx="2254764" cy="1223412"/>
          </a:xfrm>
          <a:prstGeom prst="rect">
            <a:avLst/>
          </a:prstGeom>
        </p:spPr>
        <p:txBody>
          <a:bodyPr wrap="square">
            <a:spAutoFit/>
          </a:bodyPr>
          <a:lstStyle/>
          <a:p>
            <a:pPr algn="ctr"/>
            <a:r>
              <a:rPr lang="es-ES" sz="1050" dirty="0" smtClean="0">
                <a:solidFill>
                  <a:schemeClr val="bg1"/>
                </a:solidFill>
              </a:rPr>
              <a:t>Yo estudiaba </a:t>
            </a:r>
            <a:r>
              <a:rPr lang="es-ES" sz="1050" dirty="0">
                <a:solidFill>
                  <a:schemeClr val="bg1"/>
                </a:solidFill>
              </a:rPr>
              <a:t>a la noche y </a:t>
            </a:r>
            <a:r>
              <a:rPr lang="es-ES" sz="1050" dirty="0" smtClean="0">
                <a:solidFill>
                  <a:schemeClr val="bg1"/>
                </a:solidFill>
              </a:rPr>
              <a:t>al otro día iba </a:t>
            </a:r>
            <a:r>
              <a:rPr lang="es-ES" sz="1050" dirty="0">
                <a:solidFill>
                  <a:schemeClr val="bg1"/>
                </a:solidFill>
              </a:rPr>
              <a:t>a </a:t>
            </a:r>
            <a:r>
              <a:rPr lang="es-ES" sz="1050" dirty="0" smtClean="0">
                <a:solidFill>
                  <a:schemeClr val="bg1"/>
                </a:solidFill>
              </a:rPr>
              <a:t>gimnasia a la mañana. Cuando </a:t>
            </a:r>
            <a:r>
              <a:rPr lang="es-ES" sz="1050" dirty="0">
                <a:solidFill>
                  <a:schemeClr val="bg1"/>
                </a:solidFill>
              </a:rPr>
              <a:t>trabajaba terminaba re cansado, me dolía el cuerpo de preparar mezcla, te vas con dolor de piernas, espalda, y terminaba re cansado.</a:t>
            </a:r>
            <a:endParaRPr lang="es-MX" sz="1050" dirty="0">
              <a:solidFill>
                <a:schemeClr val="bg1"/>
              </a:solidFill>
            </a:endParaRPr>
          </a:p>
        </p:txBody>
      </p:sp>
      <p:sp>
        <p:nvSpPr>
          <p:cNvPr id="8" name="7 Rectángulo"/>
          <p:cNvSpPr/>
          <p:nvPr/>
        </p:nvSpPr>
        <p:spPr>
          <a:xfrm>
            <a:off x="1735364" y="306158"/>
            <a:ext cx="3317237" cy="1546577"/>
          </a:xfrm>
          <a:prstGeom prst="rect">
            <a:avLst/>
          </a:prstGeom>
        </p:spPr>
        <p:txBody>
          <a:bodyPr wrap="square">
            <a:spAutoFit/>
          </a:bodyPr>
          <a:lstStyle/>
          <a:p>
            <a:pPr algn="ctr"/>
            <a:r>
              <a:rPr lang="es-ES" sz="1050" dirty="0">
                <a:solidFill>
                  <a:schemeClr val="bg1"/>
                </a:solidFill>
              </a:rPr>
              <a:t>V</a:t>
            </a:r>
            <a:r>
              <a:rPr lang="es-ES" sz="1050" dirty="0" smtClean="0">
                <a:solidFill>
                  <a:schemeClr val="bg1"/>
                </a:solidFill>
              </a:rPr>
              <a:t>os </a:t>
            </a:r>
            <a:r>
              <a:rPr lang="es-ES" sz="1050" dirty="0">
                <a:solidFill>
                  <a:schemeClr val="bg1"/>
                </a:solidFill>
              </a:rPr>
              <a:t>salís un día tarde del trabajo y no podes salir una hora </a:t>
            </a:r>
            <a:r>
              <a:rPr lang="es-ES" sz="1050" dirty="0" smtClean="0">
                <a:solidFill>
                  <a:schemeClr val="bg1"/>
                </a:solidFill>
              </a:rPr>
              <a:t>antes. Te </a:t>
            </a:r>
            <a:r>
              <a:rPr lang="es-ES" sz="1050" dirty="0">
                <a:solidFill>
                  <a:schemeClr val="bg1"/>
                </a:solidFill>
              </a:rPr>
              <a:t>piden que salgas a la hora de </a:t>
            </a:r>
            <a:r>
              <a:rPr lang="es-ES" sz="1050" dirty="0" smtClean="0">
                <a:solidFill>
                  <a:schemeClr val="bg1"/>
                </a:solidFill>
              </a:rPr>
              <a:t>salida. Vos </a:t>
            </a:r>
            <a:r>
              <a:rPr lang="es-ES" sz="1050" dirty="0">
                <a:solidFill>
                  <a:schemeClr val="bg1"/>
                </a:solidFill>
              </a:rPr>
              <a:t>salís a las 7 o te toca lejos trabajar, </a:t>
            </a:r>
            <a:r>
              <a:rPr lang="es-ES" sz="1050" dirty="0" smtClean="0">
                <a:solidFill>
                  <a:schemeClr val="bg1"/>
                </a:solidFill>
              </a:rPr>
              <a:t>y tomándote un </a:t>
            </a:r>
            <a:r>
              <a:rPr lang="es-ES" sz="1050" dirty="0">
                <a:solidFill>
                  <a:schemeClr val="bg1"/>
                </a:solidFill>
              </a:rPr>
              <a:t>colectivo tardas 1 hora </a:t>
            </a:r>
            <a:r>
              <a:rPr lang="es-ES" sz="1050" dirty="0" smtClean="0">
                <a:solidFill>
                  <a:schemeClr val="bg1"/>
                </a:solidFill>
              </a:rPr>
              <a:t>viniendo. Llegaba tarde al colegio y </a:t>
            </a:r>
            <a:r>
              <a:rPr lang="es-ES" sz="1050" dirty="0">
                <a:solidFill>
                  <a:schemeClr val="bg1"/>
                </a:solidFill>
              </a:rPr>
              <a:t>me decían </a:t>
            </a:r>
            <a:r>
              <a:rPr lang="es-ES" sz="1050" dirty="0" smtClean="0">
                <a:solidFill>
                  <a:schemeClr val="bg1"/>
                </a:solidFill>
              </a:rPr>
              <a:t>“por qué?”. Yo les </a:t>
            </a:r>
            <a:r>
              <a:rPr lang="es-ES" sz="1050" dirty="0">
                <a:solidFill>
                  <a:schemeClr val="bg1"/>
                </a:solidFill>
              </a:rPr>
              <a:t>decía que estaba trabajando, </a:t>
            </a:r>
            <a:r>
              <a:rPr lang="es-ES" sz="1050" dirty="0" smtClean="0">
                <a:solidFill>
                  <a:schemeClr val="bg1"/>
                </a:solidFill>
              </a:rPr>
              <a:t>como el trabajo era </a:t>
            </a:r>
            <a:r>
              <a:rPr lang="es-ES" sz="1050" dirty="0">
                <a:solidFill>
                  <a:schemeClr val="bg1"/>
                </a:solidFill>
              </a:rPr>
              <a:t>así nomas no me podían hacer un papel que </a:t>
            </a:r>
            <a:r>
              <a:rPr lang="es-ES" sz="1050" dirty="0" smtClean="0">
                <a:solidFill>
                  <a:schemeClr val="bg1"/>
                </a:solidFill>
              </a:rPr>
              <a:t>trabajaba. Ellos </a:t>
            </a:r>
            <a:r>
              <a:rPr lang="es-ES" sz="1050" dirty="0">
                <a:solidFill>
                  <a:schemeClr val="bg1"/>
                </a:solidFill>
              </a:rPr>
              <a:t>te piden un papel que yo estoy laburando y ellos no me podían hacer </a:t>
            </a:r>
            <a:r>
              <a:rPr lang="es-ES" sz="1050" dirty="0" smtClean="0">
                <a:solidFill>
                  <a:schemeClr val="bg1"/>
                </a:solidFill>
              </a:rPr>
              <a:t>eso.</a:t>
            </a:r>
            <a:endParaRPr lang="es-AR" sz="1050" dirty="0">
              <a:solidFill>
                <a:schemeClr val="bg1"/>
              </a:solidFill>
            </a:endParaRPr>
          </a:p>
        </p:txBody>
      </p:sp>
      <p:sp>
        <p:nvSpPr>
          <p:cNvPr id="9" name="8 Rectángulo"/>
          <p:cNvSpPr/>
          <p:nvPr/>
        </p:nvSpPr>
        <p:spPr>
          <a:xfrm>
            <a:off x="871659" y="2492306"/>
            <a:ext cx="3016967" cy="1546577"/>
          </a:xfrm>
          <a:prstGeom prst="rect">
            <a:avLst/>
          </a:prstGeom>
        </p:spPr>
        <p:txBody>
          <a:bodyPr wrap="square">
            <a:spAutoFit/>
          </a:bodyPr>
          <a:lstStyle/>
          <a:p>
            <a:pPr algn="ctr"/>
            <a:r>
              <a:rPr lang="es-ES" sz="1050" dirty="0" smtClean="0">
                <a:solidFill>
                  <a:schemeClr val="bg1"/>
                </a:solidFill>
              </a:rPr>
              <a:t>A los </a:t>
            </a:r>
            <a:r>
              <a:rPr lang="es-ES" sz="1050" dirty="0">
                <a:solidFill>
                  <a:schemeClr val="bg1"/>
                </a:solidFill>
              </a:rPr>
              <a:t>12 me tuve que cambiar </a:t>
            </a:r>
            <a:r>
              <a:rPr lang="es-ES" sz="1050" dirty="0" smtClean="0">
                <a:solidFill>
                  <a:schemeClr val="bg1"/>
                </a:solidFill>
              </a:rPr>
              <a:t>de escuela </a:t>
            </a:r>
            <a:r>
              <a:rPr lang="es-ES" sz="1050" dirty="0">
                <a:solidFill>
                  <a:schemeClr val="bg1"/>
                </a:solidFill>
              </a:rPr>
              <a:t>y me re cortó porque no conocía a </a:t>
            </a:r>
            <a:r>
              <a:rPr lang="es-ES" sz="1050" dirty="0" smtClean="0">
                <a:solidFill>
                  <a:schemeClr val="bg1"/>
                </a:solidFill>
              </a:rPr>
              <a:t>nadie. Ese </a:t>
            </a:r>
            <a:r>
              <a:rPr lang="es-ES" sz="1050" dirty="0">
                <a:solidFill>
                  <a:schemeClr val="bg1"/>
                </a:solidFill>
              </a:rPr>
              <a:t>año empecé </a:t>
            </a:r>
            <a:r>
              <a:rPr lang="es-ES" sz="1050" dirty="0" smtClean="0">
                <a:solidFill>
                  <a:schemeClr val="bg1"/>
                </a:solidFill>
              </a:rPr>
              <a:t>a trabajar </a:t>
            </a:r>
            <a:r>
              <a:rPr lang="es-ES" sz="1050" dirty="0">
                <a:solidFill>
                  <a:schemeClr val="bg1"/>
                </a:solidFill>
              </a:rPr>
              <a:t>y </a:t>
            </a:r>
            <a:r>
              <a:rPr lang="es-ES" sz="1050" dirty="0" smtClean="0">
                <a:solidFill>
                  <a:schemeClr val="bg1"/>
                </a:solidFill>
              </a:rPr>
              <a:t>dejé </a:t>
            </a:r>
            <a:r>
              <a:rPr lang="es-ES" sz="1050" dirty="0">
                <a:solidFill>
                  <a:schemeClr val="bg1"/>
                </a:solidFill>
              </a:rPr>
              <a:t>la </a:t>
            </a:r>
            <a:r>
              <a:rPr lang="es-ES" sz="1050" dirty="0" smtClean="0">
                <a:solidFill>
                  <a:schemeClr val="bg1"/>
                </a:solidFill>
              </a:rPr>
              <a:t>escuela. Me anoté </a:t>
            </a:r>
            <a:r>
              <a:rPr lang="es-ES" sz="1050" dirty="0">
                <a:solidFill>
                  <a:schemeClr val="bg1"/>
                </a:solidFill>
              </a:rPr>
              <a:t>a</a:t>
            </a:r>
            <a:r>
              <a:rPr lang="es-ES" sz="1050" dirty="0" smtClean="0">
                <a:solidFill>
                  <a:schemeClr val="bg1"/>
                </a:solidFill>
              </a:rPr>
              <a:t> </a:t>
            </a:r>
            <a:r>
              <a:rPr lang="es-ES" sz="1050" dirty="0">
                <a:solidFill>
                  <a:schemeClr val="bg1"/>
                </a:solidFill>
              </a:rPr>
              <a:t>la noche asi trabajo a la mañana y a la tarde y a la noche voy a la </a:t>
            </a:r>
            <a:r>
              <a:rPr lang="es-ES" sz="1050" dirty="0" smtClean="0">
                <a:solidFill>
                  <a:schemeClr val="bg1"/>
                </a:solidFill>
              </a:rPr>
              <a:t>escuela, tuve </a:t>
            </a:r>
            <a:r>
              <a:rPr lang="es-ES" sz="1050" dirty="0">
                <a:solidFill>
                  <a:schemeClr val="bg1"/>
                </a:solidFill>
              </a:rPr>
              <a:t>que cambiar todos los </a:t>
            </a:r>
            <a:r>
              <a:rPr lang="es-ES" sz="1050" dirty="0" smtClean="0">
                <a:solidFill>
                  <a:schemeClr val="bg1"/>
                </a:solidFill>
              </a:rPr>
              <a:t>compañeros </a:t>
            </a:r>
            <a:r>
              <a:rPr lang="es-ES" sz="1050" dirty="0">
                <a:solidFill>
                  <a:schemeClr val="bg1"/>
                </a:solidFill>
              </a:rPr>
              <a:t>que tenia. Todos los días era quedarse callado</a:t>
            </a:r>
            <a:r>
              <a:rPr lang="es-ES" sz="1050" dirty="0" smtClean="0">
                <a:solidFill>
                  <a:schemeClr val="bg1"/>
                </a:solidFill>
              </a:rPr>
              <a:t>, sentarme solo. No </a:t>
            </a:r>
            <a:r>
              <a:rPr lang="es-ES" sz="1050" dirty="0">
                <a:solidFill>
                  <a:schemeClr val="bg1"/>
                </a:solidFill>
              </a:rPr>
              <a:t>conocía a </a:t>
            </a:r>
            <a:r>
              <a:rPr lang="es-ES" sz="1050" dirty="0" smtClean="0">
                <a:solidFill>
                  <a:schemeClr val="bg1"/>
                </a:solidFill>
              </a:rPr>
              <a:t>nadie, ningún </a:t>
            </a:r>
            <a:r>
              <a:rPr lang="es-ES" sz="1050" dirty="0">
                <a:solidFill>
                  <a:schemeClr val="bg1"/>
                </a:solidFill>
              </a:rPr>
              <a:t>amigo </a:t>
            </a:r>
            <a:r>
              <a:rPr lang="es-ES" sz="1050" dirty="0" smtClean="0">
                <a:solidFill>
                  <a:schemeClr val="bg1"/>
                </a:solidFill>
              </a:rPr>
              <a:t>tenía </a:t>
            </a:r>
            <a:r>
              <a:rPr lang="es-ES" sz="1050" dirty="0">
                <a:solidFill>
                  <a:schemeClr val="bg1"/>
                </a:solidFill>
              </a:rPr>
              <a:t>ahí. </a:t>
            </a:r>
            <a:r>
              <a:rPr lang="es-ES" sz="1050" dirty="0" smtClean="0">
                <a:solidFill>
                  <a:schemeClr val="bg1"/>
                </a:solidFill>
              </a:rPr>
              <a:t>Después </a:t>
            </a:r>
            <a:r>
              <a:rPr lang="es-ES" sz="1050" dirty="0">
                <a:solidFill>
                  <a:schemeClr val="bg1"/>
                </a:solidFill>
              </a:rPr>
              <a:t>me </a:t>
            </a:r>
            <a:r>
              <a:rPr lang="es-ES" sz="1050" dirty="0" smtClean="0">
                <a:solidFill>
                  <a:schemeClr val="bg1"/>
                </a:solidFill>
              </a:rPr>
              <a:t>cansé </a:t>
            </a:r>
            <a:r>
              <a:rPr lang="es-ES" sz="1050" dirty="0">
                <a:solidFill>
                  <a:schemeClr val="bg1"/>
                </a:solidFill>
              </a:rPr>
              <a:t>y </a:t>
            </a:r>
            <a:r>
              <a:rPr lang="es-ES" sz="1050" dirty="0" smtClean="0">
                <a:solidFill>
                  <a:schemeClr val="bg1"/>
                </a:solidFill>
              </a:rPr>
              <a:t>dejé </a:t>
            </a:r>
            <a:r>
              <a:rPr lang="es-ES" sz="1050" dirty="0">
                <a:solidFill>
                  <a:schemeClr val="bg1"/>
                </a:solidFill>
              </a:rPr>
              <a:t>de </a:t>
            </a:r>
            <a:r>
              <a:rPr lang="es-ES" sz="1050" dirty="0" smtClean="0">
                <a:solidFill>
                  <a:schemeClr val="bg1"/>
                </a:solidFill>
              </a:rPr>
              <a:t>ir.</a:t>
            </a:r>
            <a:endParaRPr lang="es-MX" sz="1050" dirty="0">
              <a:solidFill>
                <a:schemeClr val="bg1"/>
              </a:solidFill>
            </a:endParaRPr>
          </a:p>
        </p:txBody>
      </p:sp>
    </p:spTree>
    <p:extLst>
      <p:ext uri="{BB962C8B-B14F-4D97-AF65-F5344CB8AC3E}">
        <p14:creationId xmlns:p14="http://schemas.microsoft.com/office/powerpoint/2010/main" xmlns="" val="19381226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31</a:t>
            </a:fld>
            <a:endParaRPr lang="es-AR"/>
          </a:p>
        </p:txBody>
      </p:sp>
      <p:sp>
        <p:nvSpPr>
          <p:cNvPr id="3" name="2 Marcador de texto"/>
          <p:cNvSpPr txBox="1">
            <a:spLocks/>
          </p:cNvSpPr>
          <p:nvPr/>
        </p:nvSpPr>
        <p:spPr>
          <a:xfrm>
            <a:off x="285750" y="1366068"/>
            <a:ext cx="775368" cy="956072"/>
          </a:xfrm>
          <a:prstGeom prst="rect">
            <a:avLst/>
          </a:prstGeom>
        </p:spPr>
        <p:txBody>
          <a:bodyPr/>
          <a:lstStyle>
            <a:lvl1pPr marL="0" indent="0" algn="l" defTabSz="685800" rtl="0" eaLnBrk="1" latinLnBrk="0" hangingPunct="1">
              <a:lnSpc>
                <a:spcPct val="100000"/>
              </a:lnSpc>
              <a:spcBef>
                <a:spcPts val="900"/>
              </a:spcBef>
              <a:buFont typeface="Arial" panose="020B0604020202020204" pitchFamily="34" charset="0"/>
              <a:buNone/>
              <a:defRPr sz="1200" kern="1200">
                <a:solidFill>
                  <a:schemeClr val="tx1"/>
                </a:solidFill>
                <a:latin typeface="+mn-lt"/>
                <a:ea typeface="+mn-ea"/>
                <a:cs typeface="+mn-cs"/>
              </a:defRPr>
            </a:lvl1pPr>
            <a:lvl2pPr marL="135731" indent="-135731" algn="l" defTabSz="685800" rtl="0" eaLnBrk="1" latinLnBrk="0" hangingPunct="1">
              <a:lnSpc>
                <a:spcPct val="100000"/>
              </a:lnSpc>
              <a:spcBef>
                <a:spcPts val="450"/>
              </a:spcBef>
              <a:buFont typeface="Wingdings" panose="05000000000000000000" pitchFamily="2" charset="2"/>
              <a:buChar char="§"/>
              <a:defRPr sz="1200" kern="1200">
                <a:solidFill>
                  <a:schemeClr val="tx1"/>
                </a:solidFill>
                <a:latin typeface="+mn-lt"/>
                <a:ea typeface="+mn-ea"/>
                <a:cs typeface="+mn-cs"/>
              </a:defRPr>
            </a:lvl2pPr>
            <a:lvl3pPr marL="271463" indent="-135731" algn="l" defTabSz="685800" rtl="0" eaLnBrk="1" latinLnBrk="0" hangingPunct="1">
              <a:lnSpc>
                <a:spcPct val="100000"/>
              </a:lnSpc>
              <a:spcBef>
                <a:spcPts val="450"/>
              </a:spcBef>
              <a:buFont typeface="Wingdings" panose="05000000000000000000" pitchFamily="2" charset="2"/>
              <a:buChar char="§"/>
              <a:defRPr sz="1200" kern="1200">
                <a:solidFill>
                  <a:schemeClr val="tx1"/>
                </a:solidFill>
                <a:latin typeface="+mn-lt"/>
                <a:ea typeface="+mn-ea"/>
                <a:cs typeface="+mn-cs"/>
              </a:defRPr>
            </a:lvl3pPr>
            <a:lvl4pPr marL="407194" indent="-135731" algn="l" defTabSz="685800" rtl="0" eaLnBrk="1" latinLnBrk="0" hangingPunct="1">
              <a:lnSpc>
                <a:spcPct val="100000"/>
              </a:lnSpc>
              <a:spcBef>
                <a:spcPts val="450"/>
              </a:spcBef>
              <a:buFont typeface="Wingdings" panose="05000000000000000000" pitchFamily="2" charset="2"/>
              <a:buChar char="§"/>
              <a:defRPr sz="1200" kern="1200">
                <a:solidFill>
                  <a:schemeClr val="tx1"/>
                </a:solidFill>
                <a:latin typeface="+mn-lt"/>
                <a:ea typeface="+mn-ea"/>
                <a:cs typeface="+mn-cs"/>
              </a:defRPr>
            </a:lvl4pPr>
            <a:lvl5pPr marL="535781" indent="-128588" algn="l" defTabSz="685800" rtl="0" eaLnBrk="1" latinLnBrk="0" hangingPunct="1">
              <a:lnSpc>
                <a:spcPct val="100000"/>
              </a:lnSpc>
              <a:spcBef>
                <a:spcPts val="45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s-AR" sz="4400" dirty="0" smtClean="0"/>
              <a:t>3</a:t>
            </a:r>
            <a:endParaRPr lang="es-AR" sz="4400" dirty="0"/>
          </a:p>
        </p:txBody>
      </p:sp>
      <p:sp>
        <p:nvSpPr>
          <p:cNvPr id="5" name="3 Título"/>
          <p:cNvSpPr>
            <a:spLocks noGrp="1"/>
          </p:cNvSpPr>
          <p:nvPr>
            <p:ph type="title"/>
          </p:nvPr>
        </p:nvSpPr>
        <p:spPr>
          <a:xfrm>
            <a:off x="284399" y="2284200"/>
            <a:ext cx="4287601" cy="575100"/>
          </a:xfrm>
        </p:spPr>
        <p:txBody>
          <a:bodyPr/>
          <a:lstStyle/>
          <a:p>
            <a:r>
              <a:rPr lang="es-AR" sz="2400" dirty="0" smtClean="0">
                <a:latin typeface="Arial" panose="020B0604020202020204" pitchFamily="34" charset="0"/>
                <a:cs typeface="Arial" panose="020B0604020202020204" pitchFamily="34" charset="0"/>
              </a:rPr>
              <a:t>Conclusiones</a:t>
            </a:r>
            <a:endParaRPr lang="es-A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39304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32</a:t>
            </a:fld>
            <a:endParaRPr lang="es-AR"/>
          </a:p>
        </p:txBody>
      </p:sp>
      <p:sp>
        <p:nvSpPr>
          <p:cNvPr id="5" name="4 CuadroTexto"/>
          <p:cNvSpPr txBox="1"/>
          <p:nvPr/>
        </p:nvSpPr>
        <p:spPr>
          <a:xfrm>
            <a:off x="211590" y="977432"/>
            <a:ext cx="8658567" cy="3508653"/>
          </a:xfrm>
          <a:prstGeom prst="rect">
            <a:avLst/>
          </a:prstGeom>
          <a:noFill/>
        </p:spPr>
        <p:txBody>
          <a:bodyPr wrap="square" lIns="0" tIns="0" rIns="0" bIns="0" rtlCol="0">
            <a:spAutoFit/>
          </a:bodyPr>
          <a:lstStyle/>
          <a:p>
            <a:pPr marL="342900" indent="-342900">
              <a:spcAft>
                <a:spcPts val="600"/>
              </a:spcAft>
              <a:buClr>
                <a:schemeClr val="accent5"/>
              </a:buClr>
              <a:buFont typeface="+mj-lt"/>
              <a:buAutoNum type="arabicPeriod"/>
            </a:pPr>
            <a:r>
              <a:rPr lang="es-AR" sz="1600" dirty="0" smtClean="0"/>
              <a:t>El ingreso al mundo del trabajo adolescente se da en contextos sociales, económicos y culturales muy diferentes </a:t>
            </a:r>
          </a:p>
          <a:p>
            <a:pPr marL="342900" indent="-342900">
              <a:spcAft>
                <a:spcPts val="600"/>
              </a:spcAft>
              <a:buClr>
                <a:schemeClr val="accent5"/>
              </a:buClr>
              <a:buFont typeface="+mj-lt"/>
              <a:buAutoNum type="arabicPeriod"/>
            </a:pPr>
            <a:r>
              <a:rPr lang="es-AR" sz="1600" dirty="0" smtClean="0"/>
              <a:t>Es siempre fruto de un proceso consensuado en familia y no representa una ruptura fuerte: </a:t>
            </a:r>
            <a:r>
              <a:rPr lang="es-AR" sz="1600" b="1" dirty="0" smtClean="0"/>
              <a:t>no hay una escena que sirva de antesala o que marque el inicio de esta nueva etapa </a:t>
            </a:r>
          </a:p>
          <a:p>
            <a:pPr marL="342900" indent="-342900">
              <a:spcAft>
                <a:spcPts val="600"/>
              </a:spcAft>
              <a:buClr>
                <a:schemeClr val="accent5"/>
              </a:buClr>
              <a:buFont typeface="+mj-lt"/>
              <a:buAutoNum type="arabicPeriod"/>
            </a:pPr>
            <a:r>
              <a:rPr lang="es-AR" sz="1600" dirty="0" smtClean="0"/>
              <a:t>A pesar de que las experiencias laborales, las formas en las que impacta en la vida cotidiana de los adolescentes y las expectativas que se generan alrededor son muy diferentes según el NSE de pertenencia, el trabajo </a:t>
            </a:r>
            <a:r>
              <a:rPr lang="es-AR" sz="1600" dirty="0"/>
              <a:t>es un valor extendido a los dos tipos de </a:t>
            </a:r>
            <a:r>
              <a:rPr lang="es-AR" sz="1600" dirty="0" smtClean="0"/>
              <a:t>población</a:t>
            </a:r>
          </a:p>
          <a:p>
            <a:pPr marL="742950" lvl="1" indent="-285750">
              <a:spcAft>
                <a:spcPts val="600"/>
              </a:spcAft>
              <a:buClr>
                <a:schemeClr val="accent5"/>
              </a:buClr>
              <a:buFont typeface="Wingdings" panose="05000000000000000000" pitchFamily="2" charset="2"/>
              <a:buChar char="§"/>
            </a:pPr>
            <a:r>
              <a:rPr lang="es-AR" sz="1600" dirty="0" smtClean="0"/>
              <a:t>Es que… para una generación que encuentra en el consumo un espacio de construcción de su propia identidad  y que no encuentra en el sistema escolar un sentido claro,  el trabajo representa siempre un logro</a:t>
            </a:r>
          </a:p>
          <a:p>
            <a:pPr marL="742950" lvl="1" indent="-285750">
              <a:spcAft>
                <a:spcPts val="600"/>
              </a:spcAft>
              <a:buClr>
                <a:schemeClr val="accent5"/>
              </a:buClr>
              <a:buFont typeface="Wingdings" panose="05000000000000000000" pitchFamily="2" charset="2"/>
              <a:buChar char="§"/>
            </a:pPr>
            <a:r>
              <a:rPr lang="es-AR" sz="1600" dirty="0" smtClean="0"/>
              <a:t>La posibilidad de ampliar sus consumos (clase media) o  a acceder a bienes con una enorme capacidad simbólica y homogeneizadora (clases bajas) </a:t>
            </a:r>
          </a:p>
        </p:txBody>
      </p:sp>
      <p:sp>
        <p:nvSpPr>
          <p:cNvPr id="6" name="5 CuadroTexto"/>
          <p:cNvSpPr txBox="1"/>
          <p:nvPr/>
        </p:nvSpPr>
        <p:spPr>
          <a:xfrm>
            <a:off x="211590" y="468154"/>
            <a:ext cx="3911327" cy="276999"/>
          </a:xfrm>
          <a:prstGeom prst="rect">
            <a:avLst/>
          </a:prstGeom>
          <a:noFill/>
        </p:spPr>
        <p:txBody>
          <a:bodyPr wrap="none" lIns="0" tIns="0" rIns="0" bIns="0" rtlCol="0">
            <a:spAutoFit/>
          </a:bodyPr>
          <a:lstStyle/>
          <a:p>
            <a:r>
              <a:rPr lang="es-ES" dirty="0" smtClean="0"/>
              <a:t>Cuales son los principales hallazgos? </a:t>
            </a:r>
            <a:endParaRPr lang="es-ES" dirty="0" err="1" smtClean="0"/>
          </a:p>
        </p:txBody>
      </p:sp>
    </p:spTree>
    <p:extLst>
      <p:ext uri="{BB962C8B-B14F-4D97-AF65-F5344CB8AC3E}">
        <p14:creationId xmlns:p14="http://schemas.microsoft.com/office/powerpoint/2010/main" xmlns="" val="980009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83013" y="63732"/>
            <a:ext cx="8658567" cy="4647426"/>
          </a:xfrm>
          <a:prstGeom prst="rect">
            <a:avLst/>
          </a:prstGeom>
          <a:noFill/>
        </p:spPr>
        <p:txBody>
          <a:bodyPr wrap="square" lIns="0" tIns="0" rIns="0" bIns="0" rtlCol="0">
            <a:spAutoFit/>
          </a:bodyPr>
          <a:lstStyle/>
          <a:p>
            <a:pPr marL="742950" lvl="1" indent="-285750">
              <a:spcAft>
                <a:spcPts val="600"/>
              </a:spcAft>
              <a:buClr>
                <a:schemeClr val="accent5"/>
              </a:buClr>
              <a:buFont typeface="Wingdings" panose="05000000000000000000" pitchFamily="2" charset="2"/>
              <a:buChar char="§"/>
            </a:pPr>
            <a:endParaRPr lang="es-AR" sz="1600" dirty="0" smtClean="0">
              <a:solidFill>
                <a:schemeClr val="tx1">
                  <a:lumMod val="65000"/>
                  <a:lumOff val="35000"/>
                </a:schemeClr>
              </a:solidFill>
              <a:latin typeface="Arial" pitchFamily="34" charset="0"/>
              <a:cs typeface="Arial" pitchFamily="34" charset="0"/>
            </a:endParaRPr>
          </a:p>
          <a:p>
            <a:pPr marL="342900" indent="-342900">
              <a:spcAft>
                <a:spcPts val="600"/>
              </a:spcAft>
              <a:buClr>
                <a:schemeClr val="accent5"/>
              </a:buClr>
            </a:pPr>
            <a:r>
              <a:rPr lang="es-AR" sz="1600" dirty="0" smtClean="0">
                <a:solidFill>
                  <a:schemeClr val="bg2"/>
                </a:solidFill>
                <a:latin typeface="Arial" pitchFamily="34" charset="0"/>
                <a:cs typeface="Arial" pitchFamily="34" charset="0"/>
              </a:rPr>
              <a:t>4.   </a:t>
            </a:r>
            <a:r>
              <a:rPr lang="es-AR" sz="1600" dirty="0" smtClean="0">
                <a:solidFill>
                  <a:schemeClr val="tx1">
                    <a:lumMod val="65000"/>
                    <a:lumOff val="35000"/>
                  </a:schemeClr>
                </a:solidFill>
                <a:latin typeface="Arial" pitchFamily="34" charset="0"/>
                <a:cs typeface="Arial" pitchFamily="34" charset="0"/>
              </a:rPr>
              <a:t>Para los jóvenes de clase media el ingreso al mundo del trabajo representa un momento importante en sus procesos de reafirmación personal, para los representantes de los sectores más vulnerables es un destino inexorable. Un pasaje que hace a temprana edad (12 años promedio)</a:t>
            </a:r>
          </a:p>
          <a:p>
            <a:pPr marL="342900" indent="-342900">
              <a:spcAft>
                <a:spcPts val="600"/>
              </a:spcAft>
              <a:buClr>
                <a:schemeClr val="accent5"/>
              </a:buClr>
            </a:pPr>
            <a:r>
              <a:rPr lang="es-AR" sz="1600" dirty="0" smtClean="0">
                <a:solidFill>
                  <a:schemeClr val="bg2"/>
                </a:solidFill>
                <a:latin typeface="Arial" pitchFamily="34" charset="0"/>
                <a:cs typeface="Arial" pitchFamily="34" charset="0"/>
              </a:rPr>
              <a:t>5.   </a:t>
            </a:r>
            <a:r>
              <a:rPr lang="es-AR" sz="1600" dirty="0" smtClean="0">
                <a:solidFill>
                  <a:schemeClr val="tx1">
                    <a:lumMod val="65000"/>
                    <a:lumOff val="35000"/>
                  </a:schemeClr>
                </a:solidFill>
                <a:latin typeface="Arial" pitchFamily="34" charset="0"/>
                <a:cs typeface="Arial" pitchFamily="34" charset="0"/>
              </a:rPr>
              <a:t>Por otra parte las formas en que se vive el trabajo son, en cambio, muy diferentes en cada sector:</a:t>
            </a:r>
          </a:p>
          <a:p>
            <a:pPr marL="627063" lvl="1" indent="-169863">
              <a:spcAft>
                <a:spcPts val="600"/>
              </a:spcAft>
              <a:buClr>
                <a:schemeClr val="bg2"/>
              </a:buClr>
              <a:buFont typeface="Wingdings" panose="05000000000000000000" pitchFamily="2" charset="2"/>
              <a:buChar char="§"/>
            </a:pPr>
            <a:r>
              <a:rPr lang="es-AR" sz="1600" dirty="0" smtClean="0">
                <a:solidFill>
                  <a:schemeClr val="tx1">
                    <a:lumMod val="65000"/>
                    <a:lumOff val="35000"/>
                  </a:schemeClr>
                </a:solidFill>
                <a:latin typeface="Arial" pitchFamily="34" charset="0"/>
                <a:cs typeface="Arial" pitchFamily="34" charset="0"/>
              </a:rPr>
              <a:t>Los más vulnerables entran a un mundo con códigos y jerarquías fuertes y rígida donde los adultos no contemplan su condición de adolescentes: son trabajos que ponen en riesgo su integridad física y que perturban visiblemente su desempeño en otras áreas como la escuela, el ocio y la sociabilidad</a:t>
            </a:r>
          </a:p>
          <a:p>
            <a:pPr marL="627063" lvl="1" indent="-169863">
              <a:spcAft>
                <a:spcPts val="600"/>
              </a:spcAft>
              <a:buClr>
                <a:schemeClr val="bg2"/>
              </a:buClr>
              <a:buFont typeface="Wingdings" panose="05000000000000000000" pitchFamily="2" charset="2"/>
              <a:buChar char="§"/>
            </a:pPr>
            <a:r>
              <a:rPr lang="es-AR" sz="1600" dirty="0" smtClean="0">
                <a:solidFill>
                  <a:schemeClr val="tx1">
                    <a:lumMod val="65000"/>
                    <a:lumOff val="35000"/>
                  </a:schemeClr>
                </a:solidFill>
                <a:latin typeface="Arial" pitchFamily="34" charset="0"/>
                <a:cs typeface="Arial" pitchFamily="34" charset="0"/>
              </a:rPr>
              <a:t>En muchos casos, su vulnerabilidad tiende a ser aprovechada y se les asignan las funciones más riesgosas y exigentes para el cuerpo.</a:t>
            </a:r>
          </a:p>
          <a:p>
            <a:pPr marL="628650" lvl="2" indent="-184150">
              <a:spcAft>
                <a:spcPts val="600"/>
              </a:spcAft>
              <a:buClr>
                <a:schemeClr val="bg2"/>
              </a:buClr>
              <a:buFont typeface="Wingdings" panose="05000000000000000000" pitchFamily="2" charset="2"/>
              <a:buChar char="§"/>
            </a:pPr>
            <a:r>
              <a:rPr lang="es-AR" sz="1600" dirty="0" smtClean="0">
                <a:solidFill>
                  <a:schemeClr val="tx1">
                    <a:lumMod val="65000"/>
                    <a:lumOff val="35000"/>
                  </a:schemeClr>
                </a:solidFill>
                <a:latin typeface="Arial" pitchFamily="34" charset="0"/>
                <a:cs typeface="Arial" pitchFamily="34" charset="0"/>
              </a:rPr>
              <a:t>Entre los adolescentes de clase media-baja, en cambio,  el mundo del trabajo se presenta como más amigable y contenedor . No implica, entonces, una ruptura total con las reglas del mundo adolescente </a:t>
            </a:r>
          </a:p>
          <a:p>
            <a:pPr marL="171450" indent="-184150">
              <a:spcAft>
                <a:spcPts val="600"/>
              </a:spcAft>
              <a:buClr>
                <a:srgbClr val="3EB1CC"/>
              </a:buClr>
              <a:tabLst>
                <a:tab pos="715963" algn="l"/>
              </a:tabLst>
            </a:pPr>
            <a:endParaRPr lang="es-AR" sz="1600" dirty="0" smtClean="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xmlns="" val="77494083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3034273E-80BF-4172-B30A-E2C07463D4C4}" type="slidenum">
              <a:rPr lang="es-AR" smtClean="0"/>
              <a:pPr/>
              <a:t>34</a:t>
            </a:fld>
            <a:endParaRPr lang="es-AR"/>
          </a:p>
        </p:txBody>
      </p:sp>
      <p:sp>
        <p:nvSpPr>
          <p:cNvPr id="3" name="2 Rectángulo"/>
          <p:cNvSpPr/>
          <p:nvPr/>
        </p:nvSpPr>
        <p:spPr>
          <a:xfrm>
            <a:off x="495301" y="302062"/>
            <a:ext cx="7762874" cy="4093428"/>
          </a:xfrm>
          <a:prstGeom prst="rect">
            <a:avLst/>
          </a:prstGeom>
        </p:spPr>
        <p:txBody>
          <a:bodyPr wrap="square">
            <a:spAutoFit/>
          </a:bodyPr>
          <a:lstStyle/>
          <a:p>
            <a:pPr marL="171450" indent="-184150">
              <a:spcAft>
                <a:spcPts val="600"/>
              </a:spcAft>
              <a:buClr>
                <a:srgbClr val="3EB1CC"/>
              </a:buClr>
              <a:tabLst>
                <a:tab pos="715963" algn="l"/>
              </a:tabLst>
            </a:pPr>
            <a:r>
              <a:rPr lang="es-AR" sz="1600" dirty="0" smtClean="0">
                <a:solidFill>
                  <a:schemeClr val="bg1">
                    <a:lumMod val="50000"/>
                  </a:schemeClr>
                </a:solidFill>
                <a:latin typeface="Arial" panose="020B0604020202020204" pitchFamily="34" charset="0"/>
                <a:cs typeface="Arial" panose="020B0604020202020204" pitchFamily="34" charset="0"/>
              </a:rPr>
              <a:t>6. Finalmente, la escuela secundaria parece con poca capacidad para contener a los adolescentes que buscan un saber práctico que les brinde las capacidades necesarias para ingresar al mundo del trabajo. </a:t>
            </a:r>
          </a:p>
          <a:p>
            <a:pPr marL="171450" indent="11113">
              <a:spcAft>
                <a:spcPts val="600"/>
              </a:spcAft>
              <a:buClr>
                <a:srgbClr val="3EB1CC"/>
              </a:buClr>
              <a:tabLst>
                <a:tab pos="182563" algn="l"/>
                <a:tab pos="715963" algn="l"/>
              </a:tabLst>
            </a:pPr>
            <a:r>
              <a:rPr lang="es-AR" sz="1600" dirty="0" smtClean="0">
                <a:solidFill>
                  <a:schemeClr val="bg1">
                    <a:lumMod val="50000"/>
                  </a:schemeClr>
                </a:solidFill>
                <a:latin typeface="Arial" panose="020B0604020202020204" pitchFamily="34" charset="0"/>
                <a:cs typeface="Arial" panose="020B0604020202020204" pitchFamily="34" charset="0"/>
              </a:rPr>
              <a:t>La escuela técnica es la gran excepción en este diagnóstico general que hoy despliegan los adolescentes de ambos sectores  </a:t>
            </a:r>
          </a:p>
          <a:p>
            <a:pPr marL="171450" indent="11113">
              <a:spcAft>
                <a:spcPts val="600"/>
              </a:spcAft>
              <a:buClr>
                <a:srgbClr val="3EB1CC"/>
              </a:buClr>
              <a:tabLst>
                <a:tab pos="182563" algn="l"/>
                <a:tab pos="715963" algn="l"/>
              </a:tabLst>
            </a:pPr>
            <a:r>
              <a:rPr lang="es-AR" sz="1600" dirty="0" smtClean="0">
                <a:solidFill>
                  <a:schemeClr val="bg1">
                    <a:lumMod val="50000"/>
                  </a:schemeClr>
                </a:solidFill>
                <a:latin typeface="Arial" panose="020B0604020202020204" pitchFamily="34" charset="0"/>
                <a:cs typeface="Arial" panose="020B0604020202020204" pitchFamily="34" charset="0"/>
              </a:rPr>
              <a:t>Así, aún cuando el trabajo afecta visiblemente el rendimiento escolar, no llega a poner en cuestionamiento su continuidad, tanto desde la mirada de los adolescentes como de sus propios padres o familia</a:t>
            </a:r>
          </a:p>
          <a:p>
            <a:pPr marL="85725" indent="1588">
              <a:spcAft>
                <a:spcPts val="600"/>
              </a:spcAft>
              <a:buClr>
                <a:srgbClr val="3EB1CC"/>
              </a:buClr>
              <a:tabLst>
                <a:tab pos="85725" algn="l"/>
                <a:tab pos="182563" algn="l"/>
                <a:tab pos="715963" algn="l"/>
              </a:tabLst>
            </a:pPr>
            <a:r>
              <a:rPr lang="es-AR" sz="1600" dirty="0" smtClean="0">
                <a:solidFill>
                  <a:schemeClr val="accent5"/>
                </a:solidFill>
                <a:latin typeface="Arial" panose="020B0604020202020204" pitchFamily="34" charset="0"/>
                <a:cs typeface="Arial" panose="020B0604020202020204" pitchFamily="34" charset="0"/>
              </a:rPr>
              <a:t>En este contexto, el ingreso al trabajo parece irreversible. La cultura del trabajo, la necesidad de autonomía en los sectores medios y el sentimiento de deber en los sectores bajos hacen difícil la salida del mundo del trabajo. Una política pública orientada a regular y cuidar el trabajo adolescente debe considerar el interés genuino de los jóvenes, y encontrar la mejor combinación de estos intereses y necesidades y aquellos aspectos de la vida adolescente que se buscan preservar</a:t>
            </a:r>
          </a:p>
          <a:p>
            <a:pPr marL="627063" lvl="1" indent="-169863">
              <a:spcAft>
                <a:spcPts val="600"/>
              </a:spcAft>
              <a:buClr>
                <a:srgbClr val="3EB1CC"/>
              </a:buClr>
              <a:buFont typeface="Wingdings" panose="05000000000000000000" pitchFamily="2" charset="2"/>
              <a:buChar char="§"/>
            </a:pPr>
            <a:endParaRPr lang="es-AR" sz="1600"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63816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0000" y="2024440"/>
            <a:ext cx="8600156" cy="528260"/>
          </a:xfrm>
        </p:spPr>
        <p:txBody>
          <a:bodyPr/>
          <a:lstStyle/>
          <a:p>
            <a:r>
              <a:rPr lang="es-ES" sz="2400" dirty="0" smtClean="0"/>
              <a:t>Muchas Gracias!</a:t>
            </a:r>
            <a:endParaRPr lang="es-ES" sz="2400" dirty="0"/>
          </a:p>
        </p:txBody>
      </p:sp>
      <p:sp>
        <p:nvSpPr>
          <p:cNvPr id="4" name="3 Marcador de número de diapositiva"/>
          <p:cNvSpPr>
            <a:spLocks noGrp="1"/>
          </p:cNvSpPr>
          <p:nvPr>
            <p:ph type="sldNum" sz="quarter" idx="12"/>
          </p:nvPr>
        </p:nvSpPr>
        <p:spPr/>
        <p:txBody>
          <a:bodyPr/>
          <a:lstStyle/>
          <a:p>
            <a:fld id="{3034273E-80BF-4172-B30A-E2C07463D4C4}" type="slidenum">
              <a:rPr lang="es-AR" smtClean="0"/>
              <a:pPr/>
              <a:t>35</a:t>
            </a:fld>
            <a:endParaRPr lang="es-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372505"/>
            <a:ext cx="8600156" cy="528260"/>
          </a:xfrm>
        </p:spPr>
        <p:txBody>
          <a:bodyPr/>
          <a:lstStyle/>
          <a:p>
            <a:r>
              <a:rPr lang="es-AR" sz="2000" b="0" dirty="0" smtClean="0">
                <a:cs typeface="Arial" panose="020B0604020202020204" pitchFamily="34" charset="0"/>
              </a:rPr>
              <a:t>Objetivos </a:t>
            </a:r>
            <a:r>
              <a:rPr lang="es-AR" sz="2000" b="0" dirty="0">
                <a:cs typeface="Arial" panose="020B0604020202020204" pitchFamily="34" charset="0"/>
              </a:rPr>
              <a:t>de investigación</a:t>
            </a:r>
          </a:p>
        </p:txBody>
      </p:sp>
      <p:sp>
        <p:nvSpPr>
          <p:cNvPr id="4" name="3 Marcador de contenido"/>
          <p:cNvSpPr>
            <a:spLocks noGrp="1"/>
          </p:cNvSpPr>
          <p:nvPr>
            <p:ph sz="quarter" idx="11"/>
          </p:nvPr>
        </p:nvSpPr>
        <p:spPr>
          <a:xfrm>
            <a:off x="457970" y="781881"/>
            <a:ext cx="8431238" cy="840491"/>
          </a:xfrm>
        </p:spPr>
        <p:txBody>
          <a:bodyPr/>
          <a:lstStyle/>
          <a:p>
            <a:pPr>
              <a:spcBef>
                <a:spcPts val="0"/>
              </a:spcBef>
              <a:spcAft>
                <a:spcPts val="300"/>
              </a:spcAft>
            </a:pPr>
            <a:r>
              <a:rPr lang="es-AR" sz="1600" dirty="0" smtClean="0">
                <a:cs typeface="Arial" panose="020B0604020202020204" pitchFamily="34" charset="0"/>
              </a:rPr>
              <a:t>La propuesta tuvo por objetivo </a:t>
            </a:r>
            <a:r>
              <a:rPr lang="es-AR" sz="1600" b="1" dirty="0" smtClean="0">
                <a:cs typeface="Arial" panose="020B0604020202020204" pitchFamily="34" charset="0"/>
              </a:rPr>
              <a:t>conocer las experiencias y significados </a:t>
            </a:r>
            <a:r>
              <a:rPr lang="es-AR" sz="1600" dirty="0" smtClean="0">
                <a:cs typeface="Arial" panose="020B0604020202020204" pitchFamily="34" charset="0"/>
              </a:rPr>
              <a:t>que tiene el empleo infantil y adolescente </a:t>
            </a:r>
            <a:r>
              <a:rPr lang="es-AR" sz="1600" b="1" dirty="0" smtClean="0">
                <a:cs typeface="Arial" panose="020B0604020202020204" pitchFamily="34" charset="0"/>
              </a:rPr>
              <a:t>desde la perspectiva de sus protagonistas </a:t>
            </a:r>
            <a:endParaRPr lang="es-AR" sz="1600" b="1" dirty="0">
              <a:cs typeface="Arial" panose="020B0604020202020204" pitchFamily="34" charset="0"/>
            </a:endParaRPr>
          </a:p>
          <a:p>
            <a:pPr>
              <a:spcBef>
                <a:spcPts val="0"/>
              </a:spcBef>
              <a:spcAft>
                <a:spcPts val="300"/>
              </a:spcAft>
            </a:pPr>
            <a:r>
              <a:rPr lang="es-AR" sz="1600" dirty="0" smtClean="0">
                <a:cs typeface="Arial" panose="020B0604020202020204" pitchFamily="34" charset="0"/>
              </a:rPr>
              <a:t>La exploración puso foco en: </a:t>
            </a:r>
          </a:p>
        </p:txBody>
      </p:sp>
      <p:sp>
        <p:nvSpPr>
          <p:cNvPr id="5" name="TextBox 22"/>
          <p:cNvSpPr txBox="1">
            <a:spLocks noChangeArrowheads="1"/>
          </p:cNvSpPr>
          <p:nvPr>
            <p:custDataLst>
              <p:tags r:id="rId1"/>
            </p:custDataLst>
          </p:nvPr>
        </p:nvSpPr>
        <p:spPr bwMode="auto">
          <a:xfrm>
            <a:off x="389262" y="2443410"/>
            <a:ext cx="1980000" cy="200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2000" tIns="0" rIns="72000" bIns="0">
            <a:spAutoFit/>
          </a:bodyPr>
          <a:lstStyle/>
          <a:p>
            <a:pPr eaLnBrk="1" hangingPunct="1">
              <a:spcBef>
                <a:spcPts val="300"/>
              </a:spcBef>
              <a:spcAft>
                <a:spcPts val="300"/>
              </a:spcAft>
            </a:pPr>
            <a:r>
              <a:rPr lang="es-AR" altLang="es-AR" sz="1000" b="0" dirty="0">
                <a:cs typeface="Arial" panose="020B0604020202020204" pitchFamily="34" charset="0"/>
              </a:rPr>
              <a:t>Conocer los lenguajes y relatos que despliegan </a:t>
            </a:r>
            <a:r>
              <a:rPr lang="es-AR" altLang="es-AR" sz="1000" b="0" dirty="0" smtClean="0">
                <a:cs typeface="Arial" panose="020B0604020202020204" pitchFamily="34" charset="0"/>
              </a:rPr>
              <a:t>los adolescentes alrededor de la problemática: </a:t>
            </a:r>
          </a:p>
          <a:p>
            <a:pPr>
              <a:spcBef>
                <a:spcPts val="300"/>
              </a:spcBef>
              <a:spcAft>
                <a:spcPts val="300"/>
              </a:spcAft>
            </a:pPr>
            <a:r>
              <a:rPr lang="es-AR" altLang="es-AR" sz="1000" b="0" dirty="0" smtClean="0">
                <a:solidFill>
                  <a:schemeClr val="bg2"/>
                </a:solidFill>
                <a:cs typeface="Arial" panose="020B0604020202020204" pitchFamily="34" charset="0"/>
              </a:rPr>
              <a:t>¿Cómo se narra el trabajo infantil? </a:t>
            </a:r>
            <a:r>
              <a:rPr lang="es-AR" altLang="es-AR" sz="1000" b="0" dirty="0">
                <a:solidFill>
                  <a:schemeClr val="bg2"/>
                </a:solidFill>
                <a:cs typeface="Arial" panose="020B0604020202020204" pitchFamily="34" charset="0"/>
              </a:rPr>
              <a:t>¿Qué actividades consideran </a:t>
            </a:r>
            <a:r>
              <a:rPr lang="es-AR" altLang="es-AR" sz="1000" b="0" dirty="0" smtClean="0">
                <a:solidFill>
                  <a:schemeClr val="bg2"/>
                </a:solidFill>
                <a:cs typeface="Arial" panose="020B0604020202020204" pitchFamily="34" charset="0"/>
              </a:rPr>
              <a:t>trabajo </a:t>
            </a:r>
            <a:r>
              <a:rPr lang="es-AR" altLang="es-AR" sz="1000" b="0" dirty="0">
                <a:solidFill>
                  <a:schemeClr val="bg2"/>
                </a:solidFill>
                <a:cs typeface="Arial" panose="020B0604020202020204" pitchFamily="34" charset="0"/>
              </a:rPr>
              <a:t>y qué actividades están naturalizadas como “no trabajo” </a:t>
            </a:r>
            <a:r>
              <a:rPr lang="es-AR" altLang="es-AR" sz="1000" b="0" dirty="0" smtClean="0">
                <a:solidFill>
                  <a:schemeClr val="bg2"/>
                </a:solidFill>
                <a:cs typeface="Arial" panose="020B0604020202020204" pitchFamily="34" charset="0"/>
              </a:rPr>
              <a:t>?</a:t>
            </a:r>
            <a:endParaRPr lang="es-AR" altLang="es-AR" sz="1000" b="0" dirty="0">
              <a:solidFill>
                <a:schemeClr val="bg2"/>
              </a:solidFill>
              <a:cs typeface="Arial" panose="020B0604020202020204" pitchFamily="34" charset="0"/>
            </a:endParaRPr>
          </a:p>
          <a:p>
            <a:pPr eaLnBrk="1" hangingPunct="1">
              <a:spcBef>
                <a:spcPts val="300"/>
              </a:spcBef>
              <a:spcAft>
                <a:spcPts val="300"/>
              </a:spcAft>
            </a:pPr>
            <a:r>
              <a:rPr lang="es-AR" altLang="es-AR" sz="1000" b="0" dirty="0" smtClean="0">
                <a:solidFill>
                  <a:schemeClr val="bg2"/>
                </a:solidFill>
                <a:cs typeface="Arial" panose="020B0604020202020204" pitchFamily="34" charset="0"/>
              </a:rPr>
              <a:t>¿Cómo se vive el trabajo entre sus protagonistas? ¿Qué aspectos de sus vidas quedan más afectados? </a:t>
            </a:r>
            <a:endParaRPr lang="es-AR" altLang="es-AR" sz="1000" b="0" dirty="0">
              <a:solidFill>
                <a:schemeClr val="bg2"/>
              </a:solidFill>
              <a:cs typeface="Arial" panose="020B0604020202020204" pitchFamily="34" charset="0"/>
            </a:endParaRPr>
          </a:p>
        </p:txBody>
      </p:sp>
      <p:sp>
        <p:nvSpPr>
          <p:cNvPr id="6" name="TextBox 23"/>
          <p:cNvSpPr txBox="1">
            <a:spLocks noChangeArrowheads="1"/>
          </p:cNvSpPr>
          <p:nvPr>
            <p:custDataLst>
              <p:tags r:id="rId2"/>
            </p:custDataLst>
          </p:nvPr>
        </p:nvSpPr>
        <p:spPr bwMode="auto">
          <a:xfrm>
            <a:off x="2534021" y="2443410"/>
            <a:ext cx="1980000"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2000" tIns="0" rIns="72000" bIns="0">
            <a:spAutoFit/>
          </a:bodyPr>
          <a:lstStyle/>
          <a:p>
            <a:pPr>
              <a:spcBef>
                <a:spcPts val="300"/>
              </a:spcBef>
              <a:spcAft>
                <a:spcPts val="300"/>
              </a:spcAft>
            </a:pPr>
            <a:r>
              <a:rPr lang="es-AR" altLang="es-AR" sz="1000" b="0" dirty="0" smtClean="0">
                <a:cs typeface="Arial" panose="020B0604020202020204" pitchFamily="34" charset="0"/>
              </a:rPr>
              <a:t>Explorar las visiones, sistemas de valores y creencias puestos en juego en torno al trabajo infantil y adolescente: </a:t>
            </a:r>
          </a:p>
          <a:p>
            <a:pPr>
              <a:spcBef>
                <a:spcPts val="300"/>
              </a:spcBef>
              <a:spcAft>
                <a:spcPts val="300"/>
              </a:spcAft>
            </a:pPr>
            <a:r>
              <a:rPr lang="es-AR" altLang="es-AR" sz="1000" b="0" dirty="0" smtClean="0">
                <a:solidFill>
                  <a:schemeClr val="bg2"/>
                </a:solidFill>
                <a:cs typeface="Arial" panose="020B0604020202020204" pitchFamily="34" charset="0"/>
              </a:rPr>
              <a:t>¿Cuánto perturba a la idea de infancia y adolescencia? ¿En qué medida el ingreso al mundo del trabajo los expulsa del mundo de la niñez y de la adolescencia?    </a:t>
            </a:r>
            <a:endParaRPr lang="es-AR" altLang="es-AR" sz="1000" b="0" dirty="0">
              <a:solidFill>
                <a:schemeClr val="bg2"/>
              </a:solidFill>
              <a:cs typeface="Arial" panose="020B0604020202020204" pitchFamily="34" charset="0"/>
            </a:endParaRPr>
          </a:p>
        </p:txBody>
      </p:sp>
      <p:sp>
        <p:nvSpPr>
          <p:cNvPr id="7" name="TextBox 24"/>
          <p:cNvSpPr txBox="1">
            <a:spLocks noChangeArrowheads="1"/>
          </p:cNvSpPr>
          <p:nvPr>
            <p:custDataLst>
              <p:tags r:id="rId3"/>
            </p:custDataLst>
          </p:nvPr>
        </p:nvSpPr>
        <p:spPr bwMode="auto">
          <a:xfrm>
            <a:off x="4774996" y="2443410"/>
            <a:ext cx="1980000" cy="1461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2000" tIns="0" rIns="72000" bIns="0">
            <a:spAutoFit/>
          </a:bodyPr>
          <a:lstStyle/>
          <a:p>
            <a:pPr eaLnBrk="1" hangingPunct="1">
              <a:spcBef>
                <a:spcPts val="300"/>
              </a:spcBef>
              <a:spcAft>
                <a:spcPts val="300"/>
              </a:spcAft>
            </a:pPr>
            <a:r>
              <a:rPr lang="es-AR" altLang="es-AR" sz="1000" b="0" dirty="0" smtClean="0">
                <a:cs typeface="Arial" panose="020B0604020202020204" pitchFamily="34" charset="0"/>
              </a:rPr>
              <a:t>Conocer las dinámicas y  procesos que culminan en el ingreso al mundo del trabajo de niños y adolescentes: </a:t>
            </a:r>
          </a:p>
          <a:p>
            <a:pPr eaLnBrk="1" hangingPunct="1">
              <a:spcBef>
                <a:spcPts val="300"/>
              </a:spcBef>
              <a:spcAft>
                <a:spcPts val="300"/>
              </a:spcAft>
            </a:pPr>
            <a:r>
              <a:rPr lang="es-AR" altLang="es-AR" sz="1000" b="0" dirty="0" smtClean="0">
                <a:solidFill>
                  <a:schemeClr val="bg2"/>
                </a:solidFill>
                <a:cs typeface="Arial" panose="020B0604020202020204" pitchFamily="34" charset="0"/>
              </a:rPr>
              <a:t>¿Hay un momento de ruptura claro e identificable? ¿Es un proceso paulatino? ¿cómo se viven el tránsito hacia el mercado de trabajo? </a:t>
            </a:r>
          </a:p>
        </p:txBody>
      </p:sp>
      <p:sp>
        <p:nvSpPr>
          <p:cNvPr id="8" name="TextBox 26"/>
          <p:cNvSpPr txBox="1">
            <a:spLocks noChangeArrowheads="1"/>
          </p:cNvSpPr>
          <p:nvPr>
            <p:custDataLst>
              <p:tags r:id="rId4"/>
            </p:custDataLst>
          </p:nvPr>
        </p:nvSpPr>
        <p:spPr bwMode="auto">
          <a:xfrm>
            <a:off x="6967862" y="2443410"/>
            <a:ext cx="1980000"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2000" tIns="0" rIns="72000" bIns="0">
            <a:spAutoFit/>
          </a:bodyPr>
          <a:lstStyle/>
          <a:p>
            <a:pPr eaLnBrk="1" hangingPunct="1">
              <a:spcBef>
                <a:spcPts val="300"/>
              </a:spcBef>
              <a:spcAft>
                <a:spcPts val="300"/>
              </a:spcAft>
            </a:pPr>
            <a:r>
              <a:rPr lang="es-AR" altLang="es-AR" sz="1000" b="0" dirty="0" smtClean="0">
                <a:cs typeface="Arial" panose="020B0604020202020204" pitchFamily="34" charset="0"/>
              </a:rPr>
              <a:t>¿Cómo influye en los procesos de educación formal? </a:t>
            </a:r>
            <a:endParaRPr lang="es-AR" altLang="es-AR" sz="1000" b="0" dirty="0">
              <a:cs typeface="Arial" panose="020B0604020202020204" pitchFamily="34" charset="0"/>
            </a:endParaRPr>
          </a:p>
          <a:p>
            <a:pPr eaLnBrk="1" hangingPunct="1">
              <a:spcBef>
                <a:spcPts val="300"/>
              </a:spcBef>
              <a:spcAft>
                <a:spcPts val="300"/>
              </a:spcAft>
            </a:pPr>
            <a:r>
              <a:rPr lang="es-AR" altLang="es-AR" sz="1000" b="0" dirty="0" smtClean="0">
                <a:solidFill>
                  <a:schemeClr val="bg2"/>
                </a:solidFill>
                <a:cs typeface="Arial" panose="020B0604020202020204" pitchFamily="34" charset="0"/>
              </a:rPr>
              <a:t>¿Qué lugar y qué roles ocupa la escuela entre los adolescentes que trabajan? ¿Qué valoran y qué no de la educación formal? ¿Qué expectativas les genera la educación formal? </a:t>
            </a:r>
          </a:p>
          <a:p>
            <a:pPr eaLnBrk="1" hangingPunct="1">
              <a:spcBef>
                <a:spcPts val="300"/>
              </a:spcBef>
              <a:spcAft>
                <a:spcPts val="300"/>
              </a:spcAft>
            </a:pPr>
            <a:endParaRPr lang="es-AR" altLang="es-AR" sz="1000" b="0" dirty="0">
              <a:solidFill>
                <a:schemeClr val="bg2"/>
              </a:solidFill>
              <a:cs typeface="Arial" panose="020B0604020202020204" pitchFamily="34" charset="0"/>
            </a:endParaRPr>
          </a:p>
        </p:txBody>
      </p:sp>
      <p:cxnSp>
        <p:nvCxnSpPr>
          <p:cNvPr id="9" name="8 Conector recto"/>
          <p:cNvCxnSpPr/>
          <p:nvPr/>
        </p:nvCxnSpPr>
        <p:spPr>
          <a:xfrm>
            <a:off x="389262" y="2367483"/>
            <a:ext cx="1980000"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6967862" y="2367483"/>
            <a:ext cx="1980000"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534021" y="2367483"/>
            <a:ext cx="1980000"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4774996" y="2367483"/>
            <a:ext cx="1980000" cy="0"/>
          </a:xfrm>
          <a:prstGeom prst="line">
            <a:avLst/>
          </a:prstGeom>
          <a:ln w="6350">
            <a:solidFill>
              <a:srgbClr val="333333"/>
            </a:solidFill>
          </a:ln>
        </p:spPr>
        <p:style>
          <a:lnRef idx="1">
            <a:schemeClr val="accent1"/>
          </a:lnRef>
          <a:fillRef idx="0">
            <a:schemeClr val="accent1"/>
          </a:fillRef>
          <a:effectRef idx="0">
            <a:schemeClr val="accent1"/>
          </a:effectRef>
          <a:fontRef idx="minor">
            <a:schemeClr val="tx1"/>
          </a:fontRef>
        </p:style>
      </p:cxnSp>
      <p:sp>
        <p:nvSpPr>
          <p:cNvPr id="13" name="TextBox 27"/>
          <p:cNvSpPr txBox="1">
            <a:spLocks noChangeArrowheads="1"/>
          </p:cNvSpPr>
          <p:nvPr>
            <p:custDataLst>
              <p:tags r:id="rId5"/>
            </p:custDataLst>
          </p:nvPr>
        </p:nvSpPr>
        <p:spPr bwMode="auto">
          <a:xfrm>
            <a:off x="389262" y="1617671"/>
            <a:ext cx="1980000" cy="749812"/>
          </a:xfrm>
          <a:prstGeom prst="rect">
            <a:avLst/>
          </a:prstGeom>
          <a:noFill/>
          <a:ln>
            <a:noFill/>
          </a:ln>
        </p:spPr>
        <p:txBody>
          <a:bodyPr wrap="square" lIns="72000" tIns="36000" rIns="72000" bIns="36000" anchor="b">
            <a:spAutoFit/>
          </a:bodyPr>
          <a:lstStyle>
            <a:lvl1pPr marL="342900" indent="-342900">
              <a:spcBef>
                <a:spcPct val="20000"/>
              </a:spcBef>
              <a:buFont typeface="Arial" charset="0"/>
              <a:defRPr sz="1000" b="1">
                <a:solidFill>
                  <a:srgbClr val="333333"/>
                </a:solidFill>
                <a:latin typeface="Verdana" pitchFamily="34" charset="0"/>
              </a:defRPr>
            </a:lvl1pPr>
            <a:lvl2pPr marL="742950" indent="-285750">
              <a:spcBef>
                <a:spcPct val="20000"/>
              </a:spcBef>
              <a:buFont typeface="Arial" charset="0"/>
              <a:defRPr sz="1000">
                <a:solidFill>
                  <a:srgbClr val="333333"/>
                </a:solidFill>
                <a:latin typeface="Verdana" pitchFamily="34" charset="0"/>
              </a:defRPr>
            </a:lvl2pPr>
            <a:lvl3pPr>
              <a:spcBef>
                <a:spcPct val="20000"/>
              </a:spcBef>
              <a:buFont typeface="Wingdings" pitchFamily="2" charset="2"/>
              <a:buChar char=""/>
              <a:defRPr sz="1000">
                <a:solidFill>
                  <a:srgbClr val="333333"/>
                </a:solidFill>
                <a:latin typeface="Verdana" pitchFamily="34" charset="0"/>
              </a:defRPr>
            </a:lvl3pPr>
            <a:lvl4pPr marL="571500" indent="-287338">
              <a:spcBef>
                <a:spcPct val="20000"/>
              </a:spcBef>
              <a:buFont typeface="Wingdings" pitchFamily="2" charset="2"/>
              <a:buChar char="n"/>
              <a:defRPr sz="1000">
                <a:solidFill>
                  <a:srgbClr val="333333"/>
                </a:solidFill>
                <a:latin typeface="Verdana" pitchFamily="34" charset="0"/>
              </a:defRPr>
            </a:lvl4pPr>
            <a:lvl5pPr marL="854075" indent="-282575">
              <a:spcBef>
                <a:spcPct val="20000"/>
              </a:spcBef>
              <a:buFont typeface="Wingdings" pitchFamily="2" charset="2"/>
              <a:buChar char="n"/>
              <a:defRPr sz="1000">
                <a:solidFill>
                  <a:srgbClr val="333333"/>
                </a:solidFill>
                <a:latin typeface="Verdana" pitchFamily="34" charset="0"/>
              </a:defRPr>
            </a:lvl5pPr>
            <a:lvl6pPr marL="13112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6pPr>
            <a:lvl7pPr marL="17684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7pPr>
            <a:lvl8pPr marL="22256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8pPr>
            <a:lvl9pPr marL="26828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9pPr>
          </a:lstStyle>
          <a:p>
            <a:pPr marL="0" lvl="2" indent="0" eaLnBrk="1" hangingPunct="1">
              <a:spcBef>
                <a:spcPct val="0"/>
              </a:spcBef>
              <a:buFontTx/>
              <a:buNone/>
            </a:pPr>
            <a:r>
              <a:rPr lang="es-AR" altLang="es-AR" sz="4400" b="0" dirty="0" smtClean="0">
                <a:solidFill>
                  <a:schemeClr val="tx1"/>
                </a:solidFill>
              </a:rPr>
              <a:t>01</a:t>
            </a:r>
            <a:endParaRPr lang="es-AR" altLang="zh-TW" sz="4400" b="0" dirty="0">
              <a:solidFill>
                <a:schemeClr val="tx1"/>
              </a:solidFill>
              <a:ea typeface="PMingLiU" pitchFamily="18" charset="-120"/>
            </a:endParaRPr>
          </a:p>
        </p:txBody>
      </p:sp>
      <p:sp>
        <p:nvSpPr>
          <p:cNvPr id="14" name="TextBox 29"/>
          <p:cNvSpPr txBox="1">
            <a:spLocks noChangeArrowheads="1"/>
          </p:cNvSpPr>
          <p:nvPr>
            <p:custDataLst>
              <p:tags r:id="rId6"/>
            </p:custDataLst>
          </p:nvPr>
        </p:nvSpPr>
        <p:spPr bwMode="auto">
          <a:xfrm>
            <a:off x="4774996" y="1617671"/>
            <a:ext cx="1980000" cy="749812"/>
          </a:xfrm>
          <a:prstGeom prst="rect">
            <a:avLst/>
          </a:prstGeom>
          <a:noFill/>
          <a:ln>
            <a:noFill/>
          </a:ln>
        </p:spPr>
        <p:txBody>
          <a:bodyPr lIns="72000" tIns="36000" rIns="72000" bIns="36000" anchor="b">
            <a:spAutoFit/>
          </a:bodyPr>
          <a:lstStyle>
            <a:lvl1pPr marL="342900" indent="-342900">
              <a:spcBef>
                <a:spcPct val="20000"/>
              </a:spcBef>
              <a:buFont typeface="Arial" charset="0"/>
              <a:defRPr sz="1000" b="1">
                <a:solidFill>
                  <a:srgbClr val="333333"/>
                </a:solidFill>
                <a:latin typeface="Verdana" pitchFamily="34" charset="0"/>
              </a:defRPr>
            </a:lvl1pPr>
            <a:lvl2pPr marL="742950" indent="-285750">
              <a:spcBef>
                <a:spcPct val="20000"/>
              </a:spcBef>
              <a:buFont typeface="Arial" charset="0"/>
              <a:defRPr sz="1000">
                <a:solidFill>
                  <a:srgbClr val="333333"/>
                </a:solidFill>
                <a:latin typeface="Verdana" pitchFamily="34" charset="0"/>
              </a:defRPr>
            </a:lvl2pPr>
            <a:lvl3pPr>
              <a:spcBef>
                <a:spcPct val="20000"/>
              </a:spcBef>
              <a:buFont typeface="Wingdings" pitchFamily="2" charset="2"/>
              <a:buChar char=""/>
              <a:defRPr sz="1000">
                <a:solidFill>
                  <a:srgbClr val="333333"/>
                </a:solidFill>
                <a:latin typeface="Verdana" pitchFamily="34" charset="0"/>
              </a:defRPr>
            </a:lvl3pPr>
            <a:lvl4pPr marL="571500" indent="-287338">
              <a:spcBef>
                <a:spcPct val="20000"/>
              </a:spcBef>
              <a:buFont typeface="Wingdings" pitchFamily="2" charset="2"/>
              <a:buChar char="n"/>
              <a:defRPr sz="1000">
                <a:solidFill>
                  <a:srgbClr val="333333"/>
                </a:solidFill>
                <a:latin typeface="Verdana" pitchFamily="34" charset="0"/>
              </a:defRPr>
            </a:lvl4pPr>
            <a:lvl5pPr marL="854075" indent="-282575">
              <a:spcBef>
                <a:spcPct val="20000"/>
              </a:spcBef>
              <a:buFont typeface="Wingdings" pitchFamily="2" charset="2"/>
              <a:buChar char="n"/>
              <a:defRPr sz="1000">
                <a:solidFill>
                  <a:srgbClr val="333333"/>
                </a:solidFill>
                <a:latin typeface="Verdana" pitchFamily="34" charset="0"/>
              </a:defRPr>
            </a:lvl5pPr>
            <a:lvl6pPr marL="13112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6pPr>
            <a:lvl7pPr marL="17684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7pPr>
            <a:lvl8pPr marL="22256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8pPr>
            <a:lvl9pPr marL="26828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9pPr>
          </a:lstStyle>
          <a:p>
            <a:pPr marL="0" lvl="2" indent="0" eaLnBrk="1" hangingPunct="1">
              <a:spcBef>
                <a:spcPct val="0"/>
              </a:spcBef>
              <a:buFontTx/>
              <a:buNone/>
            </a:pPr>
            <a:r>
              <a:rPr lang="es-AR" altLang="es-AR" sz="4400" b="0" dirty="0" smtClean="0">
                <a:solidFill>
                  <a:schemeClr val="tx1"/>
                </a:solidFill>
              </a:rPr>
              <a:t>03</a:t>
            </a:r>
            <a:endParaRPr lang="es-AR" altLang="zh-TW" sz="4400" b="0" dirty="0">
              <a:solidFill>
                <a:schemeClr val="tx1"/>
              </a:solidFill>
              <a:ea typeface="PMingLiU" pitchFamily="18" charset="-120"/>
            </a:endParaRPr>
          </a:p>
        </p:txBody>
      </p:sp>
      <p:sp>
        <p:nvSpPr>
          <p:cNvPr id="15" name="TextBox 31"/>
          <p:cNvSpPr txBox="1">
            <a:spLocks noChangeArrowheads="1"/>
          </p:cNvSpPr>
          <p:nvPr>
            <p:custDataLst>
              <p:tags r:id="rId7"/>
            </p:custDataLst>
          </p:nvPr>
        </p:nvSpPr>
        <p:spPr bwMode="auto">
          <a:xfrm>
            <a:off x="6967862" y="1617671"/>
            <a:ext cx="1980000" cy="749812"/>
          </a:xfrm>
          <a:prstGeom prst="rect">
            <a:avLst/>
          </a:prstGeom>
          <a:noFill/>
          <a:ln>
            <a:noFill/>
          </a:ln>
        </p:spPr>
        <p:txBody>
          <a:bodyPr lIns="72000" tIns="36000" rIns="72000" bIns="36000" anchor="b">
            <a:spAutoFit/>
          </a:bodyPr>
          <a:lstStyle>
            <a:lvl1pPr marL="342900" indent="-342900">
              <a:spcBef>
                <a:spcPct val="20000"/>
              </a:spcBef>
              <a:buFont typeface="Arial" charset="0"/>
              <a:defRPr sz="1000" b="1">
                <a:solidFill>
                  <a:srgbClr val="333333"/>
                </a:solidFill>
                <a:latin typeface="Verdana" pitchFamily="34" charset="0"/>
              </a:defRPr>
            </a:lvl1pPr>
            <a:lvl2pPr marL="742950" indent="-285750">
              <a:spcBef>
                <a:spcPct val="20000"/>
              </a:spcBef>
              <a:buFont typeface="Arial" charset="0"/>
              <a:defRPr sz="1000">
                <a:solidFill>
                  <a:srgbClr val="333333"/>
                </a:solidFill>
                <a:latin typeface="Verdana" pitchFamily="34" charset="0"/>
              </a:defRPr>
            </a:lvl2pPr>
            <a:lvl3pPr>
              <a:spcBef>
                <a:spcPct val="20000"/>
              </a:spcBef>
              <a:buFont typeface="Wingdings" pitchFamily="2" charset="2"/>
              <a:buChar char=""/>
              <a:defRPr sz="1000">
                <a:solidFill>
                  <a:srgbClr val="333333"/>
                </a:solidFill>
                <a:latin typeface="Verdana" pitchFamily="34" charset="0"/>
              </a:defRPr>
            </a:lvl3pPr>
            <a:lvl4pPr marL="571500" indent="-287338">
              <a:spcBef>
                <a:spcPct val="20000"/>
              </a:spcBef>
              <a:buFont typeface="Wingdings" pitchFamily="2" charset="2"/>
              <a:buChar char="n"/>
              <a:defRPr sz="1000">
                <a:solidFill>
                  <a:srgbClr val="333333"/>
                </a:solidFill>
                <a:latin typeface="Verdana" pitchFamily="34" charset="0"/>
              </a:defRPr>
            </a:lvl4pPr>
            <a:lvl5pPr marL="854075" indent="-282575">
              <a:spcBef>
                <a:spcPct val="20000"/>
              </a:spcBef>
              <a:buFont typeface="Wingdings" pitchFamily="2" charset="2"/>
              <a:buChar char="n"/>
              <a:defRPr sz="1000">
                <a:solidFill>
                  <a:srgbClr val="333333"/>
                </a:solidFill>
                <a:latin typeface="Verdana" pitchFamily="34" charset="0"/>
              </a:defRPr>
            </a:lvl5pPr>
            <a:lvl6pPr marL="13112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6pPr>
            <a:lvl7pPr marL="17684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7pPr>
            <a:lvl8pPr marL="22256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8pPr>
            <a:lvl9pPr marL="26828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9pPr>
          </a:lstStyle>
          <a:p>
            <a:pPr marL="0" lvl="2" indent="0" eaLnBrk="1" hangingPunct="1">
              <a:spcBef>
                <a:spcPct val="0"/>
              </a:spcBef>
              <a:buFontTx/>
              <a:buNone/>
            </a:pPr>
            <a:r>
              <a:rPr lang="es-AR" altLang="es-AR" sz="4400" b="0" dirty="0" smtClean="0">
                <a:solidFill>
                  <a:schemeClr val="tx1"/>
                </a:solidFill>
              </a:rPr>
              <a:t>04</a:t>
            </a:r>
            <a:endParaRPr lang="en-US" altLang="zh-TW" sz="4400" b="0" dirty="0">
              <a:solidFill>
                <a:schemeClr val="tx1"/>
              </a:solidFill>
              <a:ea typeface="PMingLiU" pitchFamily="18" charset="-120"/>
            </a:endParaRPr>
          </a:p>
        </p:txBody>
      </p:sp>
      <p:sp>
        <p:nvSpPr>
          <p:cNvPr id="16" name="TextBox 28"/>
          <p:cNvSpPr txBox="1">
            <a:spLocks noChangeArrowheads="1"/>
          </p:cNvSpPr>
          <p:nvPr>
            <p:custDataLst>
              <p:tags r:id="rId8"/>
            </p:custDataLst>
          </p:nvPr>
        </p:nvSpPr>
        <p:spPr bwMode="auto">
          <a:xfrm>
            <a:off x="2534021" y="1617671"/>
            <a:ext cx="1980000" cy="749812"/>
          </a:xfrm>
          <a:prstGeom prst="rect">
            <a:avLst/>
          </a:prstGeom>
          <a:noFill/>
          <a:ln>
            <a:noFill/>
          </a:ln>
        </p:spPr>
        <p:txBody>
          <a:bodyPr lIns="72000" tIns="36000" rIns="72000" bIns="36000" anchor="b">
            <a:spAutoFit/>
          </a:bodyPr>
          <a:lstStyle>
            <a:lvl1pPr marL="342900" indent="-342900">
              <a:spcBef>
                <a:spcPct val="20000"/>
              </a:spcBef>
              <a:buFont typeface="Arial" charset="0"/>
              <a:defRPr sz="1000" b="1">
                <a:solidFill>
                  <a:srgbClr val="333333"/>
                </a:solidFill>
                <a:latin typeface="Verdana" pitchFamily="34" charset="0"/>
              </a:defRPr>
            </a:lvl1pPr>
            <a:lvl2pPr marL="742950" indent="-285750">
              <a:spcBef>
                <a:spcPct val="20000"/>
              </a:spcBef>
              <a:buFont typeface="Arial" charset="0"/>
              <a:defRPr sz="1000">
                <a:solidFill>
                  <a:srgbClr val="333333"/>
                </a:solidFill>
                <a:latin typeface="Verdana" pitchFamily="34" charset="0"/>
              </a:defRPr>
            </a:lvl2pPr>
            <a:lvl3pPr>
              <a:spcBef>
                <a:spcPct val="20000"/>
              </a:spcBef>
              <a:buFont typeface="Wingdings" pitchFamily="2" charset="2"/>
              <a:buChar char=""/>
              <a:defRPr sz="1000">
                <a:solidFill>
                  <a:srgbClr val="333333"/>
                </a:solidFill>
                <a:latin typeface="Verdana" pitchFamily="34" charset="0"/>
              </a:defRPr>
            </a:lvl3pPr>
            <a:lvl4pPr marL="571500" indent="-287338">
              <a:spcBef>
                <a:spcPct val="20000"/>
              </a:spcBef>
              <a:buFont typeface="Wingdings" pitchFamily="2" charset="2"/>
              <a:buChar char="n"/>
              <a:defRPr sz="1000">
                <a:solidFill>
                  <a:srgbClr val="333333"/>
                </a:solidFill>
                <a:latin typeface="Verdana" pitchFamily="34" charset="0"/>
              </a:defRPr>
            </a:lvl4pPr>
            <a:lvl5pPr marL="854075" indent="-282575">
              <a:spcBef>
                <a:spcPct val="20000"/>
              </a:spcBef>
              <a:buFont typeface="Wingdings" pitchFamily="2" charset="2"/>
              <a:buChar char="n"/>
              <a:defRPr sz="1000">
                <a:solidFill>
                  <a:srgbClr val="333333"/>
                </a:solidFill>
                <a:latin typeface="Verdana" pitchFamily="34" charset="0"/>
              </a:defRPr>
            </a:lvl5pPr>
            <a:lvl6pPr marL="13112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6pPr>
            <a:lvl7pPr marL="17684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7pPr>
            <a:lvl8pPr marL="22256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8pPr>
            <a:lvl9pPr marL="2682875" indent="-282575" eaLnBrk="0" fontAlgn="base" hangingPunct="0">
              <a:spcBef>
                <a:spcPct val="20000"/>
              </a:spcBef>
              <a:spcAft>
                <a:spcPct val="0"/>
              </a:spcAft>
              <a:buFont typeface="Wingdings" pitchFamily="2" charset="2"/>
              <a:buChar char="n"/>
              <a:defRPr sz="1000">
                <a:solidFill>
                  <a:srgbClr val="333333"/>
                </a:solidFill>
                <a:latin typeface="Verdana" pitchFamily="34" charset="0"/>
              </a:defRPr>
            </a:lvl9pPr>
          </a:lstStyle>
          <a:p>
            <a:pPr marL="0" lvl="2" indent="0" eaLnBrk="1" hangingPunct="1">
              <a:spcBef>
                <a:spcPct val="0"/>
              </a:spcBef>
              <a:buFontTx/>
              <a:buNone/>
            </a:pPr>
            <a:r>
              <a:rPr lang="es-AR" altLang="es-AR" sz="4400" b="0" dirty="0" smtClean="0">
                <a:solidFill>
                  <a:schemeClr val="tx1"/>
                </a:solidFill>
              </a:rPr>
              <a:t>02</a:t>
            </a:r>
            <a:endParaRPr lang="en-US" altLang="zh-TW" sz="4400" b="0" dirty="0">
              <a:solidFill>
                <a:schemeClr val="tx1"/>
              </a:solidFill>
              <a:ea typeface="PMingLiU" pitchFamily="18" charset="-120"/>
            </a:endParaRPr>
          </a:p>
        </p:txBody>
      </p:sp>
      <p:sp>
        <p:nvSpPr>
          <p:cNvPr id="3" name="2 Marcador de número de diapositiva"/>
          <p:cNvSpPr>
            <a:spLocks noGrp="1"/>
          </p:cNvSpPr>
          <p:nvPr>
            <p:ph type="sldNum" sz="quarter" idx="10"/>
          </p:nvPr>
        </p:nvSpPr>
        <p:spPr/>
        <p:txBody>
          <a:bodyPr/>
          <a:lstStyle/>
          <a:p>
            <a:fld id="{9784CBA3-D598-4B1F-BAA3-EE14B5154290}" type="slidenum">
              <a:rPr lang="en-AU" smtClean="0"/>
              <a:pPr/>
              <a:t>4</a:t>
            </a:fld>
            <a:endParaRPr lang="en-AU" dirty="0"/>
          </a:p>
        </p:txBody>
      </p:sp>
    </p:spTree>
    <p:extLst>
      <p:ext uri="{BB962C8B-B14F-4D97-AF65-F5344CB8AC3E}">
        <p14:creationId xmlns:p14="http://schemas.microsoft.com/office/powerpoint/2010/main" xmlns="" val="2538571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2520" y="369764"/>
            <a:ext cx="8600156" cy="528260"/>
          </a:xfrm>
        </p:spPr>
        <p:txBody>
          <a:bodyPr/>
          <a:lstStyle/>
          <a:p>
            <a:r>
              <a:rPr lang="es-AR" sz="2000" b="0" dirty="0" smtClean="0">
                <a:cs typeface="Arial" panose="020B0604020202020204" pitchFamily="34" charset="0"/>
              </a:rPr>
              <a:t>Ficha metodológica </a:t>
            </a:r>
            <a:endParaRPr lang="es-AR" sz="2000" b="0" dirty="0"/>
          </a:p>
        </p:txBody>
      </p:sp>
      <p:sp>
        <p:nvSpPr>
          <p:cNvPr id="3" name="2 Marcador de número de diapositiva"/>
          <p:cNvSpPr>
            <a:spLocks noGrp="1"/>
          </p:cNvSpPr>
          <p:nvPr>
            <p:ph type="sldNum" sz="quarter" idx="10"/>
          </p:nvPr>
        </p:nvSpPr>
        <p:spPr/>
        <p:txBody>
          <a:bodyPr/>
          <a:lstStyle/>
          <a:p>
            <a:fld id="{9784CBA3-D598-4B1F-BAA3-EE14B5154290}" type="slidenum">
              <a:rPr lang="en-AU" smtClean="0"/>
              <a:pPr/>
              <a:t>5</a:t>
            </a:fld>
            <a:endParaRPr lang="en-AU" dirty="0"/>
          </a:p>
        </p:txBody>
      </p:sp>
      <p:sp>
        <p:nvSpPr>
          <p:cNvPr id="15" name="TextBox 22"/>
          <p:cNvSpPr txBox="1">
            <a:spLocks noChangeArrowheads="1"/>
          </p:cNvSpPr>
          <p:nvPr>
            <p:custDataLst>
              <p:tags r:id="rId1"/>
            </p:custDataLst>
          </p:nvPr>
        </p:nvSpPr>
        <p:spPr bwMode="auto">
          <a:xfrm>
            <a:off x="5104152" y="2088668"/>
            <a:ext cx="3483843" cy="186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2000" tIns="0" rIns="72000" bIns="0">
            <a:spAutoFit/>
          </a:bodyPr>
          <a:lstStyle/>
          <a:p>
            <a:pPr marL="171450" indent="-171450" fontAlgn="base">
              <a:spcBef>
                <a:spcPts val="300"/>
              </a:spcBef>
              <a:spcAft>
                <a:spcPts val="300"/>
              </a:spcAft>
              <a:buFont typeface="Wingdings" panose="05000000000000000000" pitchFamily="2" charset="2"/>
              <a:buChar char="§"/>
            </a:pPr>
            <a:r>
              <a:rPr lang="es-AR" altLang="es-AR" sz="1200" dirty="0">
                <a:cs typeface="Arial" panose="020B0604020202020204" pitchFamily="34" charset="0"/>
              </a:rPr>
              <a:t>A</a:t>
            </a:r>
            <a:r>
              <a:rPr lang="es-AR" altLang="es-AR" sz="1200" dirty="0" smtClean="0">
                <a:cs typeface="Arial" panose="020B0604020202020204" pitchFamily="34" charset="0"/>
              </a:rPr>
              <a:t>dolescentes de entre 15 y 17 años cumplidos</a:t>
            </a:r>
          </a:p>
          <a:p>
            <a:pPr marL="171450" indent="-171450" fontAlgn="base">
              <a:spcBef>
                <a:spcPts val="300"/>
              </a:spcBef>
              <a:spcAft>
                <a:spcPts val="300"/>
              </a:spcAft>
              <a:buFont typeface="Wingdings" panose="05000000000000000000" pitchFamily="2" charset="2"/>
              <a:buChar char="§"/>
            </a:pPr>
            <a:r>
              <a:rPr lang="es-AR" altLang="es-AR" sz="1200" dirty="0" smtClean="0">
                <a:cs typeface="Arial" panose="020B0604020202020204" pitchFamily="34" charset="0"/>
              </a:rPr>
              <a:t>De nivel socioeconómico medio-medio bajo</a:t>
            </a:r>
          </a:p>
          <a:p>
            <a:pPr marL="171450" indent="-171450" fontAlgn="base">
              <a:spcBef>
                <a:spcPts val="300"/>
              </a:spcBef>
              <a:spcAft>
                <a:spcPts val="300"/>
              </a:spcAft>
              <a:buFont typeface="Wingdings" panose="05000000000000000000" pitchFamily="2" charset="2"/>
              <a:buChar char="§"/>
            </a:pPr>
            <a:r>
              <a:rPr lang="es-MX" altLang="es-AR" sz="1200" dirty="0" smtClean="0">
                <a:cs typeface="Arial" panose="020B0604020202020204" pitchFamily="34" charset="0"/>
              </a:rPr>
              <a:t>Que </a:t>
            </a:r>
            <a:r>
              <a:rPr lang="es-MX" altLang="es-AR" sz="1200" dirty="0">
                <a:cs typeface="Arial" panose="020B0604020202020204" pitchFamily="34" charset="0"/>
              </a:rPr>
              <a:t>trabajan medio tiempo </a:t>
            </a:r>
            <a:endParaRPr lang="es-AR" altLang="es-AR" sz="1200" dirty="0" smtClean="0">
              <a:cs typeface="Arial" panose="020B0604020202020204" pitchFamily="34" charset="0"/>
            </a:endParaRPr>
          </a:p>
          <a:p>
            <a:pPr marL="171450" indent="-171450" fontAlgn="base">
              <a:spcBef>
                <a:spcPts val="300"/>
              </a:spcBef>
              <a:spcAft>
                <a:spcPts val="300"/>
              </a:spcAft>
              <a:buFont typeface="Wingdings" panose="05000000000000000000" pitchFamily="2" charset="2"/>
              <a:buChar char="§"/>
            </a:pPr>
            <a:r>
              <a:rPr lang="es-AR" altLang="es-AR" sz="1200" dirty="0" smtClean="0">
                <a:cs typeface="Arial" panose="020B0604020202020204" pitchFamily="34" charset="0"/>
              </a:rPr>
              <a:t>Como niñeras, mecánicos, trabajan en </a:t>
            </a:r>
            <a:r>
              <a:rPr lang="es-AR" altLang="es-AR" sz="1200" dirty="0" err="1" smtClean="0">
                <a:cs typeface="Arial" panose="020B0604020202020204" pitchFamily="34" charset="0"/>
              </a:rPr>
              <a:t>delivery</a:t>
            </a:r>
            <a:r>
              <a:rPr lang="es-AR" altLang="es-AR" sz="1200" dirty="0" smtClean="0">
                <a:cs typeface="Arial" panose="020B0604020202020204" pitchFamily="34" charset="0"/>
              </a:rPr>
              <a:t>, taller de bicicletas, etc</a:t>
            </a:r>
          </a:p>
          <a:p>
            <a:pPr marL="171450" indent="-171450" fontAlgn="base">
              <a:spcBef>
                <a:spcPts val="300"/>
              </a:spcBef>
              <a:spcAft>
                <a:spcPts val="300"/>
              </a:spcAft>
              <a:buFont typeface="Wingdings" panose="05000000000000000000" pitchFamily="2" charset="2"/>
              <a:buChar char="§"/>
            </a:pPr>
            <a:r>
              <a:rPr lang="es-AR" sz="1200" dirty="0" smtClean="0">
                <a:cs typeface="Arial" charset="0"/>
              </a:rPr>
              <a:t>Que </a:t>
            </a:r>
            <a:r>
              <a:rPr lang="es-AR" sz="1200" b="1" dirty="0">
                <a:cs typeface="Arial" charset="0"/>
              </a:rPr>
              <a:t>destinan sus ingresos </a:t>
            </a:r>
            <a:r>
              <a:rPr lang="es-AR" sz="1200" b="1" dirty="0" smtClean="0">
                <a:cs typeface="Arial" charset="0"/>
              </a:rPr>
              <a:t>para solventar sus propios gastos </a:t>
            </a:r>
            <a:endParaRPr lang="es-AR" sz="1200" b="1" dirty="0">
              <a:cs typeface="Arial" charset="0"/>
            </a:endParaRPr>
          </a:p>
          <a:p>
            <a:pPr marL="171450" indent="-171450" fontAlgn="base">
              <a:spcBef>
                <a:spcPts val="300"/>
              </a:spcBef>
              <a:spcAft>
                <a:spcPts val="300"/>
              </a:spcAft>
              <a:buFont typeface="Wingdings" panose="05000000000000000000" pitchFamily="2" charset="2"/>
              <a:buChar char="§"/>
            </a:pPr>
            <a:endParaRPr lang="es-AR" altLang="es-AR" sz="1200" dirty="0" smtClean="0">
              <a:solidFill>
                <a:prstClr val="black">
                  <a:lumMod val="65000"/>
                  <a:lumOff val="35000"/>
                </a:prstClr>
              </a:solidFill>
              <a:cs typeface="Arial" panose="020B0604020202020204" pitchFamily="34" charset="0"/>
            </a:endParaRPr>
          </a:p>
        </p:txBody>
      </p:sp>
      <p:sp>
        <p:nvSpPr>
          <p:cNvPr id="16" name="15 CuadroTexto"/>
          <p:cNvSpPr txBox="1"/>
          <p:nvPr/>
        </p:nvSpPr>
        <p:spPr>
          <a:xfrm>
            <a:off x="377483" y="2050949"/>
            <a:ext cx="3533881" cy="1877437"/>
          </a:xfrm>
          <a:prstGeom prst="rect">
            <a:avLst/>
          </a:prstGeom>
          <a:noFill/>
        </p:spPr>
        <p:txBody>
          <a:bodyPr wrap="square" rtlCol="0">
            <a:spAutoFit/>
          </a:bodyPr>
          <a:lstStyle/>
          <a:p>
            <a:pPr marL="171450" indent="-171450" fontAlgn="base">
              <a:spcBef>
                <a:spcPts val="300"/>
              </a:spcBef>
              <a:spcAft>
                <a:spcPts val="300"/>
              </a:spcAft>
              <a:buFont typeface="Wingdings" panose="05000000000000000000" pitchFamily="2" charset="2"/>
              <a:buChar char="§"/>
            </a:pPr>
            <a:r>
              <a:rPr lang="es-AR" sz="1200" dirty="0" smtClean="0">
                <a:cs typeface="Arial" charset="0"/>
              </a:rPr>
              <a:t>Adolescentes de entre 15 y 17 años cumplidos</a:t>
            </a:r>
          </a:p>
          <a:p>
            <a:pPr marL="171450" indent="-171450" fontAlgn="base">
              <a:spcBef>
                <a:spcPts val="300"/>
              </a:spcBef>
              <a:spcAft>
                <a:spcPts val="300"/>
              </a:spcAft>
              <a:buFont typeface="Wingdings" panose="05000000000000000000" pitchFamily="2" charset="2"/>
              <a:buChar char="§"/>
            </a:pPr>
            <a:r>
              <a:rPr lang="es-AR" sz="1200" dirty="0" smtClean="0">
                <a:cs typeface="Arial" charset="0"/>
              </a:rPr>
              <a:t>De nivel socioeconómico bajo-bajo, </a:t>
            </a:r>
            <a:r>
              <a:rPr lang="es-AR" sz="1200" dirty="0" smtClean="0">
                <a:cs typeface="Arial" panose="020B0604020202020204" pitchFamily="34" charset="0"/>
              </a:rPr>
              <a:t>en </a:t>
            </a:r>
            <a:r>
              <a:rPr lang="es-AR" sz="1200" dirty="0">
                <a:cs typeface="Arial" panose="020B0604020202020204" pitchFamily="34" charset="0"/>
              </a:rPr>
              <a:t>situación de </a:t>
            </a:r>
            <a:r>
              <a:rPr lang="es-AR" sz="1200" dirty="0" smtClean="0">
                <a:cs typeface="Arial" panose="020B0604020202020204" pitchFamily="34" charset="0"/>
              </a:rPr>
              <a:t>vulnerabilidad.</a:t>
            </a:r>
          </a:p>
          <a:p>
            <a:pPr marL="171450" indent="-171450" fontAlgn="base">
              <a:spcBef>
                <a:spcPts val="300"/>
              </a:spcBef>
              <a:spcAft>
                <a:spcPts val="300"/>
              </a:spcAft>
              <a:buFont typeface="Wingdings" panose="05000000000000000000" pitchFamily="2" charset="2"/>
              <a:buChar char="§"/>
            </a:pPr>
            <a:r>
              <a:rPr lang="es-AR" sz="1200" dirty="0" smtClean="0">
                <a:cs typeface="Arial" charset="0"/>
              </a:rPr>
              <a:t>Que trabajen medio tiempo o tiempo completo</a:t>
            </a:r>
          </a:p>
          <a:p>
            <a:pPr marL="171450" indent="-171450" fontAlgn="base">
              <a:spcBef>
                <a:spcPts val="300"/>
              </a:spcBef>
              <a:spcAft>
                <a:spcPts val="300"/>
              </a:spcAft>
              <a:buFont typeface="Wingdings" panose="05000000000000000000" pitchFamily="2" charset="2"/>
              <a:buChar char="§"/>
            </a:pPr>
            <a:r>
              <a:rPr lang="es-AR" sz="1200" dirty="0" smtClean="0">
                <a:cs typeface="Arial" charset="0"/>
              </a:rPr>
              <a:t>Como albañiles, mecánicos, reciclando residuos, etc</a:t>
            </a:r>
          </a:p>
          <a:p>
            <a:pPr marL="171450" indent="-171450" fontAlgn="base">
              <a:spcBef>
                <a:spcPts val="300"/>
              </a:spcBef>
              <a:spcAft>
                <a:spcPts val="300"/>
              </a:spcAft>
              <a:buFont typeface="Wingdings" panose="05000000000000000000" pitchFamily="2" charset="2"/>
              <a:buChar char="§"/>
            </a:pPr>
            <a:r>
              <a:rPr lang="es-AR" sz="1200" dirty="0">
                <a:cs typeface="Arial" charset="0"/>
              </a:rPr>
              <a:t>Que </a:t>
            </a:r>
            <a:r>
              <a:rPr lang="es-AR" sz="1200" b="1" dirty="0">
                <a:cs typeface="Arial" charset="0"/>
              </a:rPr>
              <a:t>destinan sus ingresos para colaborar con el sustento familiar </a:t>
            </a:r>
            <a:endParaRPr lang="es-AR" sz="1200" b="1" dirty="0" smtClean="0">
              <a:cs typeface="Arial" charset="0"/>
            </a:endParaRPr>
          </a:p>
        </p:txBody>
      </p:sp>
      <p:sp>
        <p:nvSpPr>
          <p:cNvPr id="17" name="3 Marcador de contenido"/>
          <p:cNvSpPr>
            <a:spLocks noGrp="1"/>
          </p:cNvSpPr>
          <p:nvPr>
            <p:ph sz="quarter" idx="11"/>
          </p:nvPr>
        </p:nvSpPr>
        <p:spPr>
          <a:xfrm>
            <a:off x="456172" y="934531"/>
            <a:ext cx="7337494" cy="840491"/>
          </a:xfrm>
        </p:spPr>
        <p:txBody>
          <a:bodyPr/>
          <a:lstStyle/>
          <a:p>
            <a:pPr>
              <a:spcBef>
                <a:spcPts val="600"/>
              </a:spcBef>
              <a:spcAft>
                <a:spcPts val="600"/>
              </a:spcAft>
            </a:pPr>
            <a:r>
              <a:rPr lang="es-AR" sz="1800" dirty="0" smtClean="0">
                <a:cs typeface="Arial" panose="020B0604020202020204" pitchFamily="34" charset="0"/>
              </a:rPr>
              <a:t>Para indagar estos temas llevamos adelante dos Grupos Focales de dos horas de duración, a adolescentes de entre 15 y 17 años cumplidos, con diferencias en el NSE y tipo de labor</a:t>
            </a:r>
          </a:p>
        </p:txBody>
      </p:sp>
      <p:grpSp>
        <p:nvGrpSpPr>
          <p:cNvPr id="22" name="21 Grupo"/>
          <p:cNvGrpSpPr/>
          <p:nvPr/>
        </p:nvGrpSpPr>
        <p:grpSpPr>
          <a:xfrm>
            <a:off x="-46697" y="2024395"/>
            <a:ext cx="403820" cy="1282086"/>
            <a:chOff x="-46697" y="1652240"/>
            <a:chExt cx="403820" cy="1282086"/>
          </a:xfrm>
        </p:grpSpPr>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697" y="1652240"/>
              <a:ext cx="403820" cy="1282086"/>
            </a:xfrm>
            <a:prstGeom prst="rect">
              <a:avLst/>
            </a:prstGeom>
            <a:effectLst>
              <a:outerShdw blurRad="63500" dist="25400" dir="2700000" sx="98000" sy="98000" algn="tl" rotWithShape="0">
                <a:prstClr val="black">
                  <a:alpha val="60000"/>
                </a:prstClr>
              </a:outerShdw>
            </a:effectLst>
          </p:spPr>
        </p:pic>
        <p:sp>
          <p:nvSpPr>
            <p:cNvPr id="24" name="23 Rectángulo"/>
            <p:cNvSpPr/>
            <p:nvPr/>
          </p:nvSpPr>
          <p:spPr>
            <a:xfrm>
              <a:off x="-23728" y="1937296"/>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grpSp>
        <p:nvGrpSpPr>
          <p:cNvPr id="25" name="24 Grupo"/>
          <p:cNvGrpSpPr/>
          <p:nvPr/>
        </p:nvGrpSpPr>
        <p:grpSpPr>
          <a:xfrm>
            <a:off x="8784172" y="2023630"/>
            <a:ext cx="382654" cy="1282852"/>
            <a:chOff x="7552194" y="1582780"/>
            <a:chExt cx="476190" cy="1314285"/>
          </a:xfrm>
        </p:grpSpPr>
        <p:pic>
          <p:nvPicPr>
            <p:cNvPr id="26" name="2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27" name="26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spTree>
    <p:extLst>
      <p:ext uri="{BB962C8B-B14F-4D97-AF65-F5344CB8AC3E}">
        <p14:creationId xmlns:p14="http://schemas.microsoft.com/office/powerpoint/2010/main" xmlns="" val="814729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fld id="{9784CBA3-D598-4B1F-BAA3-EE14B5154290}" type="slidenum">
              <a:rPr lang="en-AU" smtClean="0"/>
              <a:pPr/>
              <a:t>6</a:t>
            </a:fld>
            <a:endParaRPr lang="en-AU" dirty="0"/>
          </a:p>
        </p:txBody>
      </p:sp>
      <p:pic>
        <p:nvPicPr>
          <p:cNvPr id="15" name="Picture 2"/>
          <p:cNvPicPr>
            <a:picLocks noChangeArrowheads="1"/>
          </p:cNvPicPr>
          <p:nvPr/>
        </p:nvPicPr>
        <p:blipFill rotWithShape="1">
          <a:blip r:embed="rId2" cstate="print">
            <a:extLst>
              <a:ext uri="{28A0092B-C50C-407E-A947-70E740481C1C}">
                <a14:useLocalDpi xmlns:a14="http://schemas.microsoft.com/office/drawing/2010/main" xmlns="" val="0"/>
              </a:ext>
            </a:extLst>
          </a:blip>
          <a:srcRect l="27262" t="19612" b="25000"/>
          <a:stretch/>
        </p:blipFill>
        <p:spPr bwMode="auto">
          <a:xfrm>
            <a:off x="6533030" y="226919"/>
            <a:ext cx="2607004" cy="12311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2"/>
          <p:cNvPicPr>
            <a:picLocks noChangeArrowheads="1"/>
          </p:cNvPicPr>
          <p:nvPr/>
        </p:nvPicPr>
        <p:blipFill rotWithShape="1">
          <a:blip r:embed="rId3" cstate="print">
            <a:extLst>
              <a:ext uri="{28A0092B-C50C-407E-A947-70E740481C1C}">
                <a14:useLocalDpi xmlns:a14="http://schemas.microsoft.com/office/drawing/2010/main" xmlns="" val="0"/>
              </a:ext>
            </a:extLst>
          </a:blip>
          <a:srcRect l="813" t="58220" r="74199" b="12931"/>
          <a:stretch/>
        </p:blipFill>
        <p:spPr bwMode="auto">
          <a:xfrm>
            <a:off x="6529064" y="1641381"/>
            <a:ext cx="2614936" cy="1231106"/>
          </a:xfrm>
          <a:prstGeom prst="rect">
            <a:avLst/>
          </a:prstGeom>
          <a:noFill/>
          <a:ln w="9525">
            <a:noFill/>
            <a:miter lim="800000"/>
            <a:headEnd/>
            <a:tailEnd/>
          </a:ln>
          <a:extLst/>
        </p:spPr>
      </p:pic>
      <p:pic>
        <p:nvPicPr>
          <p:cNvPr id="17" name="Picture 2"/>
          <p:cNvPicPr>
            <a:picLocks noChangeArrowheads="1"/>
          </p:cNvPicPr>
          <p:nvPr/>
        </p:nvPicPr>
        <p:blipFill rotWithShape="1">
          <a:blip r:embed="rId4" cstate="print">
            <a:extLst>
              <a:ext uri="{28A0092B-C50C-407E-A947-70E740481C1C}">
                <a14:useLocalDpi xmlns:a14="http://schemas.microsoft.com/office/drawing/2010/main" xmlns="" val="0"/>
              </a:ext>
            </a:extLst>
          </a:blip>
          <a:srcRect l="27018" t="23922" b="25862"/>
          <a:stretch/>
        </p:blipFill>
        <p:spPr bwMode="auto">
          <a:xfrm>
            <a:off x="6533030" y="3055844"/>
            <a:ext cx="2610970" cy="12311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1 Título"/>
          <p:cNvSpPr>
            <a:spLocks noGrp="1"/>
          </p:cNvSpPr>
          <p:nvPr>
            <p:ph type="title"/>
          </p:nvPr>
        </p:nvSpPr>
        <p:spPr>
          <a:xfrm>
            <a:off x="403997" y="372214"/>
            <a:ext cx="6121101" cy="528260"/>
          </a:xfrm>
        </p:spPr>
        <p:txBody>
          <a:bodyPr/>
          <a:lstStyle/>
          <a:p>
            <a:r>
              <a:rPr lang="es-AR" sz="2000" b="0" dirty="0" smtClean="0">
                <a:cs typeface="Arial" panose="020B0604020202020204" pitchFamily="34" charset="0"/>
              </a:rPr>
              <a:t>¿A quiénes entrevistamos?</a:t>
            </a:r>
            <a:endParaRPr lang="es-AR" sz="2000" b="0" dirty="0"/>
          </a:p>
        </p:txBody>
      </p:sp>
      <p:grpSp>
        <p:nvGrpSpPr>
          <p:cNvPr id="2" name="1 Grupo"/>
          <p:cNvGrpSpPr/>
          <p:nvPr/>
        </p:nvGrpSpPr>
        <p:grpSpPr>
          <a:xfrm>
            <a:off x="8780821" y="1170131"/>
            <a:ext cx="403820" cy="1282086"/>
            <a:chOff x="8765749" y="1441427"/>
            <a:chExt cx="403820" cy="1282086"/>
          </a:xfrm>
        </p:grpSpPr>
        <p:pic>
          <p:nvPicPr>
            <p:cNvPr id="30" name="29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8765749" y="1441427"/>
              <a:ext cx="403820" cy="1282086"/>
            </a:xfrm>
            <a:prstGeom prst="rect">
              <a:avLst/>
            </a:prstGeom>
            <a:effectLst>
              <a:outerShdw blurRad="63500" dist="25400" dir="2700000" sx="98000" sy="98000" algn="tl" rotWithShape="0">
                <a:prstClr val="black">
                  <a:alpha val="60000"/>
                </a:prstClr>
              </a:outerShdw>
            </a:effectLst>
          </p:spPr>
        </p:pic>
        <p:sp>
          <p:nvSpPr>
            <p:cNvPr id="31" name="30 Rectángulo"/>
            <p:cNvSpPr/>
            <p:nvPr/>
          </p:nvSpPr>
          <p:spPr>
            <a:xfrm>
              <a:off x="8818862" y="1741555"/>
              <a:ext cx="320922" cy="584775"/>
            </a:xfrm>
            <a:prstGeom prst="rect">
              <a:avLst/>
            </a:prstGeom>
          </p:spPr>
          <p:txBody>
            <a:bodyPr wrap="none">
              <a:spAutoFit/>
            </a:bodyPr>
            <a:lstStyle/>
            <a:p>
              <a:pPr algn="ctr"/>
              <a:r>
                <a:rPr lang="es-AR" sz="1600" b="1" dirty="0" smtClean="0">
                  <a:solidFill>
                    <a:srgbClr val="FFFF00"/>
                  </a:solidFill>
                </a:rPr>
                <a:t>E</a:t>
              </a:r>
            </a:p>
            <a:p>
              <a:pPr algn="ctr"/>
              <a:r>
                <a:rPr lang="es-AR" sz="1600" b="1" dirty="0" smtClean="0">
                  <a:solidFill>
                    <a:srgbClr val="FFFF00"/>
                  </a:solidFill>
                </a:rPr>
                <a:t>1</a:t>
              </a:r>
              <a:endParaRPr lang="es-AR" sz="1600" b="1" dirty="0">
                <a:solidFill>
                  <a:srgbClr val="FFFF00"/>
                </a:solidFill>
              </a:endParaRPr>
            </a:p>
          </p:txBody>
        </p:sp>
      </p:grpSp>
      <p:sp>
        <p:nvSpPr>
          <p:cNvPr id="35" name="3 Marcador de contenido"/>
          <p:cNvSpPr>
            <a:spLocks noGrp="1"/>
          </p:cNvSpPr>
          <p:nvPr>
            <p:ph sz="quarter" idx="11"/>
          </p:nvPr>
        </p:nvSpPr>
        <p:spPr>
          <a:xfrm>
            <a:off x="468314" y="811521"/>
            <a:ext cx="4813187" cy="659636"/>
          </a:xfrm>
        </p:spPr>
        <p:txBody>
          <a:bodyPr/>
          <a:lstStyle/>
          <a:p>
            <a:pPr>
              <a:spcBef>
                <a:spcPts val="600"/>
              </a:spcBef>
              <a:spcAft>
                <a:spcPts val="600"/>
              </a:spcAft>
            </a:pPr>
            <a:r>
              <a:rPr lang="es-AR" dirty="0" smtClean="0">
                <a:cs typeface="Arial" panose="020B0604020202020204" pitchFamily="34" charset="0"/>
              </a:rPr>
              <a:t>Jóvenes, varones, vecinos del </a:t>
            </a:r>
            <a:r>
              <a:rPr lang="es-AR" dirty="0">
                <a:cs typeface="Arial" panose="020B0604020202020204" pitchFamily="34" charset="0"/>
              </a:rPr>
              <a:t>B</a:t>
            </a:r>
            <a:r>
              <a:rPr lang="es-AR" dirty="0" smtClean="0">
                <a:cs typeface="Arial" panose="020B0604020202020204" pitchFamily="34" charset="0"/>
              </a:rPr>
              <a:t>arrio Loma Hermosa, </a:t>
            </a:r>
            <a:r>
              <a:rPr lang="es-MX" dirty="0" smtClean="0">
                <a:cs typeface="Arial" panose="020B0604020202020204" pitchFamily="34" charset="0"/>
              </a:rPr>
              <a:t>ubicado </a:t>
            </a:r>
            <a:r>
              <a:rPr lang="es-MX" dirty="0">
                <a:cs typeface="Arial" panose="020B0604020202020204" pitchFamily="34" charset="0"/>
              </a:rPr>
              <a:t>a la vera del Rio Reconquista, frente al Complejo Ambiental Norte n°3 de </a:t>
            </a:r>
            <a:r>
              <a:rPr lang="es-MX" dirty="0" smtClean="0">
                <a:cs typeface="Arial" panose="020B0604020202020204" pitchFamily="34" charset="0"/>
              </a:rPr>
              <a:t>CEAMSE, partido de San Martin*.</a:t>
            </a:r>
            <a:r>
              <a:rPr lang="es-AR" dirty="0" smtClean="0">
                <a:cs typeface="Arial" panose="020B0604020202020204" pitchFamily="34" charset="0"/>
              </a:rPr>
              <a:t> </a:t>
            </a:r>
          </a:p>
        </p:txBody>
      </p:sp>
      <p:sp>
        <p:nvSpPr>
          <p:cNvPr id="36" name="35 CuadroTexto"/>
          <p:cNvSpPr txBox="1"/>
          <p:nvPr/>
        </p:nvSpPr>
        <p:spPr>
          <a:xfrm>
            <a:off x="457680" y="1545704"/>
            <a:ext cx="3154565" cy="846386"/>
          </a:xfrm>
          <a:prstGeom prst="rect">
            <a:avLst/>
          </a:prstGeom>
          <a:noFill/>
        </p:spPr>
        <p:txBody>
          <a:bodyPr wrap="square" lIns="0" tIns="0" rIns="0" bIns="0" rtlCol="0">
            <a:spAutoFit/>
          </a:bodyPr>
          <a:lstStyle/>
          <a:p>
            <a:r>
              <a:rPr lang="es-ES" sz="1100" b="1" dirty="0" smtClean="0"/>
              <a:t>José</a:t>
            </a:r>
          </a:p>
          <a:p>
            <a:r>
              <a:rPr lang="es-ES" sz="1100" dirty="0" smtClean="0"/>
              <a:t>15 años</a:t>
            </a:r>
          </a:p>
          <a:p>
            <a:r>
              <a:rPr lang="es-ES" sz="1100" dirty="0" smtClean="0"/>
              <a:t>Vive con su madre (jefa de hogar) y 3 hermanos (uno discapacitado)</a:t>
            </a:r>
          </a:p>
          <a:p>
            <a:r>
              <a:rPr lang="es-ES" sz="1100" dirty="0" smtClean="0"/>
              <a:t>Es ayudante de albañil tiempo completo</a:t>
            </a:r>
            <a:endParaRPr lang="es-AR" sz="1100" dirty="0" smtClean="0"/>
          </a:p>
        </p:txBody>
      </p:sp>
      <p:sp>
        <p:nvSpPr>
          <p:cNvPr id="37" name="36 Rectángulo"/>
          <p:cNvSpPr/>
          <p:nvPr/>
        </p:nvSpPr>
        <p:spPr>
          <a:xfrm>
            <a:off x="391005" y="2480920"/>
            <a:ext cx="2685351" cy="769441"/>
          </a:xfrm>
          <a:prstGeom prst="rect">
            <a:avLst/>
          </a:prstGeom>
        </p:spPr>
        <p:txBody>
          <a:bodyPr wrap="none">
            <a:spAutoFit/>
          </a:bodyPr>
          <a:lstStyle/>
          <a:p>
            <a:pPr fontAlgn="b"/>
            <a:r>
              <a:rPr lang="es-MX" sz="1100" b="1" dirty="0" smtClean="0">
                <a:latin typeface="+mj-lt"/>
              </a:rPr>
              <a:t>Roman</a:t>
            </a:r>
          </a:p>
          <a:p>
            <a:pPr fontAlgn="b"/>
            <a:r>
              <a:rPr lang="es-MX" sz="1100" dirty="0" smtClean="0">
                <a:latin typeface="+mj-lt"/>
              </a:rPr>
              <a:t>17 años</a:t>
            </a:r>
          </a:p>
          <a:p>
            <a:pPr fontAlgn="b"/>
            <a:r>
              <a:rPr lang="es-MX" sz="1100" dirty="0" smtClean="0">
                <a:latin typeface="+mj-lt"/>
              </a:rPr>
              <a:t>Vive con los padres y 2 hermanos</a:t>
            </a:r>
          </a:p>
          <a:p>
            <a:pPr fontAlgn="b"/>
            <a:r>
              <a:rPr lang="es-MX" sz="1100" dirty="0" smtClean="0">
                <a:latin typeface="+mj-lt"/>
              </a:rPr>
              <a:t>Es ayudante de albañil tiempo completo</a:t>
            </a:r>
          </a:p>
        </p:txBody>
      </p:sp>
      <p:sp>
        <p:nvSpPr>
          <p:cNvPr id="38" name="37 Rectángulo"/>
          <p:cNvSpPr/>
          <p:nvPr/>
        </p:nvSpPr>
        <p:spPr>
          <a:xfrm>
            <a:off x="3648087" y="1501970"/>
            <a:ext cx="2656496" cy="769441"/>
          </a:xfrm>
          <a:prstGeom prst="rect">
            <a:avLst/>
          </a:prstGeom>
        </p:spPr>
        <p:txBody>
          <a:bodyPr wrap="none">
            <a:spAutoFit/>
          </a:bodyPr>
          <a:lstStyle/>
          <a:p>
            <a:pPr fontAlgn="b"/>
            <a:r>
              <a:rPr lang="es-MX" sz="1100" b="1" dirty="0" smtClean="0">
                <a:latin typeface="+mj-lt"/>
              </a:rPr>
              <a:t>Ariel</a:t>
            </a:r>
          </a:p>
          <a:p>
            <a:pPr fontAlgn="b"/>
            <a:r>
              <a:rPr lang="es-MX" sz="1100" dirty="0" smtClean="0">
                <a:latin typeface="+mj-lt"/>
              </a:rPr>
              <a:t>15 años</a:t>
            </a:r>
          </a:p>
          <a:p>
            <a:pPr fontAlgn="b"/>
            <a:r>
              <a:rPr lang="es-MX" sz="1100" dirty="0"/>
              <a:t>Vive con la madre y dos hermanos</a:t>
            </a:r>
          </a:p>
          <a:p>
            <a:pPr fontAlgn="b"/>
            <a:r>
              <a:rPr lang="es-MX" sz="1100" dirty="0" smtClean="0">
                <a:latin typeface="+mj-lt"/>
              </a:rPr>
              <a:t>Trabaja haciendo la losa de los vecinos</a:t>
            </a:r>
            <a:endParaRPr lang="es-MX" sz="1100" dirty="0">
              <a:latin typeface="+mj-lt"/>
            </a:endParaRPr>
          </a:p>
        </p:txBody>
      </p:sp>
      <p:sp>
        <p:nvSpPr>
          <p:cNvPr id="39" name="38 Rectángulo"/>
          <p:cNvSpPr/>
          <p:nvPr/>
        </p:nvSpPr>
        <p:spPr>
          <a:xfrm>
            <a:off x="372616" y="3299312"/>
            <a:ext cx="2762295" cy="769441"/>
          </a:xfrm>
          <a:prstGeom prst="rect">
            <a:avLst/>
          </a:prstGeom>
        </p:spPr>
        <p:txBody>
          <a:bodyPr wrap="none">
            <a:spAutoFit/>
          </a:bodyPr>
          <a:lstStyle/>
          <a:p>
            <a:pPr fontAlgn="b"/>
            <a:r>
              <a:rPr lang="es-MX" sz="1100" b="1" dirty="0" smtClean="0">
                <a:latin typeface="+mj-lt"/>
              </a:rPr>
              <a:t>Darío</a:t>
            </a:r>
          </a:p>
          <a:p>
            <a:pPr fontAlgn="b"/>
            <a:r>
              <a:rPr lang="es-MX" sz="1100" dirty="0" smtClean="0">
                <a:latin typeface="+mj-lt"/>
              </a:rPr>
              <a:t>16 años</a:t>
            </a:r>
          </a:p>
          <a:p>
            <a:pPr fontAlgn="b"/>
            <a:r>
              <a:rPr lang="es-MX" sz="1100" dirty="0" smtClean="0">
                <a:latin typeface="+mj-lt"/>
              </a:rPr>
              <a:t>Vive con los padres</a:t>
            </a:r>
          </a:p>
          <a:p>
            <a:pPr fontAlgn="b"/>
            <a:r>
              <a:rPr lang="es-MX" sz="1100" dirty="0" smtClean="0">
                <a:latin typeface="+mj-lt"/>
              </a:rPr>
              <a:t>Es ayudante de albañil, tiempo completo.</a:t>
            </a:r>
            <a:endParaRPr lang="es-MX" sz="1100" dirty="0">
              <a:latin typeface="+mj-lt"/>
            </a:endParaRPr>
          </a:p>
        </p:txBody>
      </p:sp>
      <p:sp>
        <p:nvSpPr>
          <p:cNvPr id="40" name="39 Rectángulo"/>
          <p:cNvSpPr/>
          <p:nvPr/>
        </p:nvSpPr>
        <p:spPr>
          <a:xfrm>
            <a:off x="3648087" y="2315993"/>
            <a:ext cx="2723823" cy="769441"/>
          </a:xfrm>
          <a:prstGeom prst="rect">
            <a:avLst/>
          </a:prstGeom>
        </p:spPr>
        <p:txBody>
          <a:bodyPr wrap="none">
            <a:spAutoFit/>
          </a:bodyPr>
          <a:lstStyle/>
          <a:p>
            <a:pPr fontAlgn="b"/>
            <a:r>
              <a:rPr lang="es-MX" sz="1100" b="1" dirty="0" smtClean="0">
                <a:latin typeface="+mj-lt"/>
              </a:rPr>
              <a:t>Martin</a:t>
            </a:r>
          </a:p>
          <a:p>
            <a:pPr fontAlgn="b"/>
            <a:r>
              <a:rPr lang="es-MX" sz="1100" dirty="0">
                <a:latin typeface="+mj-lt"/>
              </a:rPr>
              <a:t>17 años</a:t>
            </a:r>
          </a:p>
          <a:p>
            <a:pPr fontAlgn="b"/>
            <a:r>
              <a:rPr lang="es-MX" sz="1100" dirty="0">
                <a:latin typeface="+mj-lt"/>
              </a:rPr>
              <a:t>Vive </a:t>
            </a:r>
            <a:r>
              <a:rPr lang="es-MX" sz="1100" dirty="0" smtClean="0">
                <a:latin typeface="+mj-lt"/>
              </a:rPr>
              <a:t>con la madre y dos hermanos</a:t>
            </a:r>
            <a:endParaRPr lang="es-MX" sz="1100" dirty="0">
              <a:latin typeface="+mj-lt"/>
            </a:endParaRPr>
          </a:p>
          <a:p>
            <a:pPr fontAlgn="b"/>
            <a:r>
              <a:rPr lang="es-MX" sz="1100" dirty="0" smtClean="0">
                <a:latin typeface="+mj-lt"/>
              </a:rPr>
              <a:t>Es ayudante de albañil, tiempo completo</a:t>
            </a:r>
            <a:endParaRPr lang="es-MX" sz="1100" dirty="0">
              <a:latin typeface="+mj-lt"/>
            </a:endParaRPr>
          </a:p>
        </p:txBody>
      </p:sp>
      <p:sp>
        <p:nvSpPr>
          <p:cNvPr id="41" name="40 Rectángulo"/>
          <p:cNvSpPr/>
          <p:nvPr/>
        </p:nvSpPr>
        <p:spPr>
          <a:xfrm>
            <a:off x="3627043" y="3164671"/>
            <a:ext cx="2550474" cy="1107996"/>
          </a:xfrm>
          <a:prstGeom prst="rect">
            <a:avLst/>
          </a:prstGeom>
        </p:spPr>
        <p:txBody>
          <a:bodyPr wrap="square">
            <a:spAutoFit/>
          </a:bodyPr>
          <a:lstStyle/>
          <a:p>
            <a:pPr fontAlgn="b"/>
            <a:r>
              <a:rPr lang="es-MX" sz="1100" b="1" dirty="0" smtClean="0">
                <a:latin typeface="+mj-lt"/>
              </a:rPr>
              <a:t>Cristian</a:t>
            </a:r>
          </a:p>
          <a:p>
            <a:pPr fontAlgn="b"/>
            <a:r>
              <a:rPr lang="es-MX" sz="1100" dirty="0" smtClean="0">
                <a:latin typeface="+mj-lt"/>
              </a:rPr>
              <a:t>16 años</a:t>
            </a:r>
          </a:p>
          <a:p>
            <a:pPr fontAlgn="b"/>
            <a:r>
              <a:rPr lang="es-MX" sz="1100" dirty="0" smtClean="0">
                <a:latin typeface="+mj-lt"/>
              </a:rPr>
              <a:t>Vive con la madre y los hermanos, espera un hijo.</a:t>
            </a:r>
          </a:p>
          <a:p>
            <a:pPr fontAlgn="b"/>
            <a:r>
              <a:rPr lang="es-MX" sz="1100" dirty="0" smtClean="0">
                <a:latin typeface="+mj-lt"/>
              </a:rPr>
              <a:t>Trabaja armando computadoras, todo el día</a:t>
            </a:r>
            <a:endParaRPr lang="es-MX" sz="1100" dirty="0">
              <a:latin typeface="+mj-lt"/>
            </a:endParaRPr>
          </a:p>
        </p:txBody>
      </p:sp>
    </p:spTree>
    <p:extLst>
      <p:ext uri="{BB962C8B-B14F-4D97-AF65-F5344CB8AC3E}">
        <p14:creationId xmlns:p14="http://schemas.microsoft.com/office/powerpoint/2010/main" xmlns="" val="315757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0231" t="21121" r="6532" b="22980"/>
          <a:stretch/>
        </p:blipFill>
        <p:spPr bwMode="auto">
          <a:xfrm>
            <a:off x="6525810" y="425743"/>
            <a:ext cx="2607004" cy="12311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Marcador de número de diapositiva"/>
          <p:cNvSpPr>
            <a:spLocks noGrp="1"/>
          </p:cNvSpPr>
          <p:nvPr>
            <p:ph type="sldNum" sz="quarter" idx="10"/>
          </p:nvPr>
        </p:nvSpPr>
        <p:spPr/>
        <p:txBody>
          <a:bodyPr/>
          <a:lstStyle/>
          <a:p>
            <a:fld id="{9784CBA3-D598-4B1F-BAA3-EE14B5154290}" type="slidenum">
              <a:rPr lang="en-AU" smtClean="0"/>
              <a:pPr/>
              <a:t>7</a:t>
            </a:fld>
            <a:endParaRPr lang="en-AU" dirty="0"/>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6193" t="28588" b="18833"/>
          <a:stretch/>
        </p:blipFill>
        <p:spPr bwMode="auto">
          <a:xfrm>
            <a:off x="6525810" y="1848569"/>
            <a:ext cx="2618189" cy="12183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8" name="27 Grupo"/>
          <p:cNvGrpSpPr/>
          <p:nvPr/>
        </p:nvGrpSpPr>
        <p:grpSpPr>
          <a:xfrm>
            <a:off x="8794004" y="1068045"/>
            <a:ext cx="382654" cy="1282852"/>
            <a:chOff x="7552194" y="1582780"/>
            <a:chExt cx="476190" cy="1314285"/>
          </a:xfrm>
        </p:grpSpPr>
        <p:pic>
          <p:nvPicPr>
            <p:cNvPr id="29" name="28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7552194" y="1582780"/>
              <a:ext cx="476190" cy="1314285"/>
            </a:xfrm>
            <a:prstGeom prst="rect">
              <a:avLst/>
            </a:prstGeom>
            <a:effectLst>
              <a:outerShdw blurRad="50800" dist="25400" dir="5400000" algn="t" rotWithShape="0">
                <a:prstClr val="black">
                  <a:alpha val="50000"/>
                </a:prstClr>
              </a:outerShdw>
            </a:effectLst>
          </p:spPr>
        </p:pic>
        <p:sp>
          <p:nvSpPr>
            <p:cNvPr id="30" name="29 Rectángulo"/>
            <p:cNvSpPr/>
            <p:nvPr/>
          </p:nvSpPr>
          <p:spPr>
            <a:xfrm>
              <a:off x="7599526" y="1902659"/>
              <a:ext cx="413331" cy="599103"/>
            </a:xfrm>
            <a:prstGeom prst="rect">
              <a:avLst/>
            </a:prstGeom>
          </p:spPr>
          <p:txBody>
            <a:bodyPr wrap="none">
              <a:spAutoFit/>
            </a:bodyPr>
            <a:lstStyle/>
            <a:p>
              <a:pPr algn="ctr"/>
              <a:r>
                <a:rPr lang="es-AR" sz="1600" b="1" dirty="0" smtClean="0">
                  <a:solidFill>
                    <a:schemeClr val="bg2">
                      <a:lumMod val="20000"/>
                      <a:lumOff val="80000"/>
                    </a:schemeClr>
                  </a:solidFill>
                </a:rPr>
                <a:t>C</a:t>
              </a:r>
            </a:p>
            <a:p>
              <a:pPr algn="ctr"/>
              <a:r>
                <a:rPr lang="es-AR" sz="1600" b="1" dirty="0" smtClean="0">
                  <a:solidFill>
                    <a:schemeClr val="bg2">
                      <a:lumMod val="20000"/>
                      <a:lumOff val="80000"/>
                    </a:schemeClr>
                  </a:solidFill>
                </a:rPr>
                <a:t>3</a:t>
              </a:r>
              <a:endParaRPr lang="es-AR" sz="1600" b="1" dirty="0">
                <a:solidFill>
                  <a:schemeClr val="bg2">
                    <a:lumMod val="20000"/>
                    <a:lumOff val="80000"/>
                  </a:schemeClr>
                </a:solidFill>
              </a:endParaRPr>
            </a:p>
          </p:txBody>
        </p:sp>
      </p:grpSp>
      <p:sp>
        <p:nvSpPr>
          <p:cNvPr id="31" name="30 CuadroTexto"/>
          <p:cNvSpPr txBox="1"/>
          <p:nvPr/>
        </p:nvSpPr>
        <p:spPr>
          <a:xfrm>
            <a:off x="478632" y="756985"/>
            <a:ext cx="2656800" cy="3670236"/>
          </a:xfrm>
          <a:prstGeom prst="rect">
            <a:avLst/>
          </a:prstGeom>
          <a:noFill/>
        </p:spPr>
        <p:txBody>
          <a:bodyPr wrap="square" lIns="0" tIns="0" rIns="0" bIns="0" rtlCol="0">
            <a:spAutoFit/>
          </a:bodyPr>
          <a:lstStyle/>
          <a:p>
            <a:r>
              <a:rPr lang="es-AR" sz="1050" b="1" dirty="0" smtClean="0"/>
              <a:t>Elías </a:t>
            </a:r>
          </a:p>
          <a:p>
            <a:r>
              <a:rPr lang="es-AR" sz="1050" dirty="0" smtClean="0"/>
              <a:t>15 años</a:t>
            </a:r>
          </a:p>
          <a:p>
            <a:r>
              <a:rPr lang="es-AR" sz="1050" dirty="0"/>
              <a:t>V</a:t>
            </a:r>
            <a:r>
              <a:rPr lang="es-AR" sz="1050" dirty="0" smtClean="0"/>
              <a:t>ive en Villa Luro, con los padres y 2 hermanos.</a:t>
            </a:r>
          </a:p>
          <a:p>
            <a:pPr>
              <a:spcAft>
                <a:spcPts val="300"/>
              </a:spcAft>
            </a:pPr>
            <a:r>
              <a:rPr lang="es-AR" sz="1050" dirty="0" smtClean="0"/>
              <a:t>Trabaja haciendo fletes, 3 veces por semana.</a:t>
            </a:r>
          </a:p>
          <a:p>
            <a:r>
              <a:rPr lang="es-AR" sz="1050" b="1" dirty="0" smtClean="0"/>
              <a:t>Angelina</a:t>
            </a:r>
          </a:p>
          <a:p>
            <a:r>
              <a:rPr lang="es-AR" sz="1050" dirty="0" smtClean="0"/>
              <a:t>15 años</a:t>
            </a:r>
          </a:p>
          <a:p>
            <a:r>
              <a:rPr lang="es-AR" sz="1050" dirty="0"/>
              <a:t>V</a:t>
            </a:r>
            <a:r>
              <a:rPr lang="es-AR" sz="1050" dirty="0" smtClean="0"/>
              <a:t>ive en Flores, con los padres y 2 hermanos.</a:t>
            </a:r>
          </a:p>
          <a:p>
            <a:pPr>
              <a:spcAft>
                <a:spcPts val="300"/>
              </a:spcAft>
            </a:pPr>
            <a:r>
              <a:rPr lang="es-AR" sz="1050" dirty="0" smtClean="0"/>
              <a:t>Cuida a un nene dos veces por semana</a:t>
            </a:r>
          </a:p>
          <a:p>
            <a:r>
              <a:rPr lang="es-AR" sz="1050" b="1" dirty="0" smtClean="0"/>
              <a:t>Florencia</a:t>
            </a:r>
          </a:p>
          <a:p>
            <a:r>
              <a:rPr lang="es-AR" sz="1050" dirty="0" smtClean="0"/>
              <a:t>17 años</a:t>
            </a:r>
          </a:p>
          <a:p>
            <a:r>
              <a:rPr lang="es-AR" sz="1050" dirty="0" smtClean="0"/>
              <a:t>Vive en Vicente Lopez, con la madre, el padrastro y 3 hermanos.</a:t>
            </a:r>
          </a:p>
          <a:p>
            <a:pPr>
              <a:spcAft>
                <a:spcPts val="300"/>
              </a:spcAft>
            </a:pPr>
            <a:r>
              <a:rPr lang="es-AR" sz="1050" dirty="0" smtClean="0"/>
              <a:t>Trabaja en un pelotero, 6 veces por semana. </a:t>
            </a:r>
          </a:p>
          <a:p>
            <a:r>
              <a:rPr lang="es-AR" sz="1050" b="1" dirty="0" err="1" smtClean="0"/>
              <a:t>Nehuen</a:t>
            </a:r>
            <a:r>
              <a:rPr lang="es-AR" sz="1050" b="1" dirty="0" smtClean="0"/>
              <a:t> </a:t>
            </a:r>
            <a:endParaRPr lang="es-AR" sz="1050" b="1" dirty="0"/>
          </a:p>
          <a:p>
            <a:r>
              <a:rPr lang="es-AR" sz="1050" dirty="0"/>
              <a:t>15 años</a:t>
            </a:r>
          </a:p>
          <a:p>
            <a:r>
              <a:rPr lang="es-AR" sz="1050" dirty="0"/>
              <a:t>Vive </a:t>
            </a:r>
            <a:r>
              <a:rPr lang="es-AR" sz="1050" dirty="0" smtClean="0"/>
              <a:t>en Villa Dominico, con </a:t>
            </a:r>
            <a:r>
              <a:rPr lang="es-AR" sz="1050" dirty="0"/>
              <a:t>el </a:t>
            </a:r>
            <a:r>
              <a:rPr lang="es-AR" sz="1050" dirty="0" smtClean="0"/>
              <a:t>padre.</a:t>
            </a:r>
            <a:endParaRPr lang="es-AR" sz="1050" dirty="0"/>
          </a:p>
          <a:p>
            <a:pPr>
              <a:spcAft>
                <a:spcPts val="300"/>
              </a:spcAft>
            </a:pPr>
            <a:r>
              <a:rPr lang="es-AR" sz="1050" dirty="0" smtClean="0"/>
              <a:t>Trabaja 3 veces por semana, medio día, en una </a:t>
            </a:r>
            <a:r>
              <a:rPr lang="es-AR" sz="1050" dirty="0" err="1" smtClean="0"/>
              <a:t>bicicletería</a:t>
            </a:r>
            <a:endParaRPr lang="es-AR" sz="1050" dirty="0" smtClean="0"/>
          </a:p>
        </p:txBody>
      </p:sp>
      <p:sp>
        <p:nvSpPr>
          <p:cNvPr id="32" name="31 CuadroTexto"/>
          <p:cNvSpPr txBox="1"/>
          <p:nvPr/>
        </p:nvSpPr>
        <p:spPr>
          <a:xfrm>
            <a:off x="3561907" y="756985"/>
            <a:ext cx="2838893" cy="3993401"/>
          </a:xfrm>
          <a:prstGeom prst="rect">
            <a:avLst/>
          </a:prstGeom>
          <a:noFill/>
        </p:spPr>
        <p:txBody>
          <a:bodyPr wrap="square" lIns="0" tIns="0" rIns="0" bIns="0" rtlCol="0">
            <a:spAutoFit/>
          </a:bodyPr>
          <a:lstStyle/>
          <a:p>
            <a:r>
              <a:rPr lang="es-AR" sz="1050" b="1" dirty="0" smtClean="0"/>
              <a:t>Marina</a:t>
            </a:r>
            <a:endParaRPr lang="es-AR" sz="1050" b="1" dirty="0"/>
          </a:p>
          <a:p>
            <a:r>
              <a:rPr lang="es-AR" sz="1050" dirty="0"/>
              <a:t>16 años</a:t>
            </a:r>
          </a:p>
          <a:p>
            <a:r>
              <a:rPr lang="es-AR" sz="1050" dirty="0"/>
              <a:t>Vive en Villa Urquiza con los padres y una </a:t>
            </a:r>
            <a:r>
              <a:rPr lang="es-AR" sz="1050" dirty="0" smtClean="0"/>
              <a:t>hermana.</a:t>
            </a:r>
            <a:endParaRPr lang="es-AR" sz="1050" dirty="0"/>
          </a:p>
          <a:p>
            <a:pPr>
              <a:spcAft>
                <a:spcPts val="300"/>
              </a:spcAft>
            </a:pPr>
            <a:r>
              <a:rPr lang="es-AR" sz="1050" dirty="0"/>
              <a:t>Hace las compras a su vecina dos veces por </a:t>
            </a:r>
            <a:r>
              <a:rPr lang="es-AR" sz="1050" dirty="0" smtClean="0"/>
              <a:t>semana.</a:t>
            </a:r>
            <a:endParaRPr lang="es-AR" sz="1050" dirty="0"/>
          </a:p>
          <a:p>
            <a:r>
              <a:rPr lang="es-AR" sz="1050" b="1" dirty="0" smtClean="0"/>
              <a:t>Alejo</a:t>
            </a:r>
          </a:p>
          <a:p>
            <a:r>
              <a:rPr lang="es-AR" sz="1050" dirty="0" smtClean="0"/>
              <a:t>15 años</a:t>
            </a:r>
          </a:p>
          <a:p>
            <a:r>
              <a:rPr lang="es-AR" sz="1050" dirty="0"/>
              <a:t>V</a:t>
            </a:r>
            <a:r>
              <a:rPr lang="es-AR" sz="1050" dirty="0" smtClean="0"/>
              <a:t>ive en Caballito, con los abuelos y la hermana.</a:t>
            </a:r>
          </a:p>
          <a:p>
            <a:pPr>
              <a:spcAft>
                <a:spcPts val="300"/>
              </a:spcAft>
            </a:pPr>
            <a:r>
              <a:rPr lang="es-AR" sz="1050" dirty="0" smtClean="0"/>
              <a:t>Trabaja en un taller de motos los fines de semana.</a:t>
            </a:r>
            <a:endParaRPr lang="es-AR" sz="1050" dirty="0"/>
          </a:p>
          <a:p>
            <a:r>
              <a:rPr lang="es-AR" sz="1050" b="1" dirty="0" smtClean="0"/>
              <a:t>Celina</a:t>
            </a:r>
          </a:p>
          <a:p>
            <a:r>
              <a:rPr lang="es-AR" sz="1050" dirty="0" smtClean="0"/>
              <a:t>15 años</a:t>
            </a:r>
          </a:p>
          <a:p>
            <a:r>
              <a:rPr lang="es-AR" sz="1050" dirty="0" smtClean="0"/>
              <a:t>Vive en Villa </a:t>
            </a:r>
            <a:r>
              <a:rPr lang="es-AR" sz="1050" dirty="0" err="1" smtClean="0"/>
              <a:t>Pueyrredon</a:t>
            </a:r>
            <a:r>
              <a:rPr lang="es-AR" sz="1050" dirty="0" smtClean="0"/>
              <a:t> , con la madre, el padrastro y 3 hermanos.</a:t>
            </a:r>
          </a:p>
          <a:p>
            <a:pPr>
              <a:spcAft>
                <a:spcPts val="300"/>
              </a:spcAft>
            </a:pPr>
            <a:r>
              <a:rPr lang="es-AR" sz="1050" dirty="0" smtClean="0"/>
              <a:t>Cuida a la hija de una vecina, cuando le piden.</a:t>
            </a:r>
          </a:p>
          <a:p>
            <a:r>
              <a:rPr lang="es-AR" sz="1050" b="1" dirty="0" smtClean="0"/>
              <a:t>Juliana </a:t>
            </a:r>
          </a:p>
          <a:p>
            <a:r>
              <a:rPr lang="es-AR" sz="1050" dirty="0" smtClean="0"/>
              <a:t>16 años</a:t>
            </a:r>
          </a:p>
          <a:p>
            <a:r>
              <a:rPr lang="es-AR" sz="1050" dirty="0" smtClean="0"/>
              <a:t>Vive en Monte Grande, con la madre y dos hermanas.</a:t>
            </a:r>
          </a:p>
          <a:p>
            <a:r>
              <a:rPr lang="es-AR" sz="1050" dirty="0" smtClean="0"/>
              <a:t>Hace el reparto de las remeras que produce la madre</a:t>
            </a:r>
          </a:p>
          <a:p>
            <a:endParaRPr lang="es-AR" sz="1050" dirty="0" smtClean="0"/>
          </a:p>
        </p:txBody>
      </p:sp>
      <p:sp>
        <p:nvSpPr>
          <p:cNvPr id="33" name="1 Título"/>
          <p:cNvSpPr txBox="1">
            <a:spLocks/>
          </p:cNvSpPr>
          <p:nvPr/>
        </p:nvSpPr>
        <p:spPr>
          <a:xfrm>
            <a:off x="403997" y="372214"/>
            <a:ext cx="6121101" cy="528260"/>
          </a:xfrm>
          <a:prstGeom prst="rect">
            <a:avLst/>
          </a:prstGeom>
        </p:spPr>
        <p:txBody>
          <a:bodyPr vert="horz" lIns="0" tIns="0" rIns="0" bIns="0" rtlCol="0" anchor="t">
            <a:noAutofit/>
          </a:bodyPr>
          <a:lstStyle>
            <a:lvl1pPr algn="l" defTabSz="685800" rtl="0" eaLnBrk="1" latinLnBrk="0" hangingPunct="1">
              <a:lnSpc>
                <a:spcPct val="100000"/>
              </a:lnSpc>
              <a:spcBef>
                <a:spcPts val="450"/>
              </a:spcBef>
              <a:buNone/>
              <a:defRPr sz="1800" b="1" kern="1200">
                <a:solidFill>
                  <a:schemeClr val="tx1"/>
                </a:solidFill>
                <a:latin typeface="+mj-lt"/>
                <a:ea typeface="+mj-ea"/>
                <a:cs typeface="+mj-cs"/>
              </a:defRPr>
            </a:lvl1pPr>
          </a:lstStyle>
          <a:p>
            <a:r>
              <a:rPr lang="es-AR" sz="2000" b="0" smtClean="0">
                <a:cs typeface="Arial" panose="020B0604020202020204" pitchFamily="34" charset="0"/>
              </a:rPr>
              <a:t>¿A quiénes entrevistamos?</a:t>
            </a:r>
            <a:endParaRPr lang="es-AR" sz="2000" b="0" dirty="0"/>
          </a:p>
        </p:txBody>
      </p:sp>
      <p:sp>
        <p:nvSpPr>
          <p:cNvPr id="10" name="9 Rectángulo"/>
          <p:cNvSpPr/>
          <p:nvPr/>
        </p:nvSpPr>
        <p:spPr>
          <a:xfrm>
            <a:off x="6508004" y="3225674"/>
            <a:ext cx="2385171" cy="1061829"/>
          </a:xfrm>
          <a:prstGeom prst="rect">
            <a:avLst/>
          </a:prstGeom>
        </p:spPr>
        <p:txBody>
          <a:bodyPr wrap="square">
            <a:spAutoFit/>
          </a:bodyPr>
          <a:lstStyle/>
          <a:p>
            <a:r>
              <a:rPr lang="es-AR" sz="1050" b="1" dirty="0" smtClean="0"/>
              <a:t>Julio</a:t>
            </a:r>
            <a:endParaRPr lang="es-AR" sz="1050" b="1" dirty="0"/>
          </a:p>
          <a:p>
            <a:r>
              <a:rPr lang="es-AR" sz="1050" dirty="0"/>
              <a:t>17 años</a:t>
            </a:r>
          </a:p>
          <a:p>
            <a:r>
              <a:rPr lang="es-AR" sz="1050" dirty="0"/>
              <a:t>Vive con los padres y un hermano en Villa del </a:t>
            </a:r>
            <a:r>
              <a:rPr lang="es-AR" sz="1050" dirty="0" smtClean="0"/>
              <a:t>Parque.</a:t>
            </a:r>
            <a:endParaRPr lang="es-AR" sz="1050" dirty="0"/>
          </a:p>
          <a:p>
            <a:r>
              <a:rPr lang="es-AR" sz="1050" dirty="0"/>
              <a:t>Trabaja haciendo </a:t>
            </a:r>
            <a:r>
              <a:rPr lang="es-AR" sz="1050" dirty="0" err="1"/>
              <a:t>delivery</a:t>
            </a:r>
            <a:r>
              <a:rPr lang="es-AR" sz="1050" dirty="0"/>
              <a:t> en un club, dos veces por semana</a:t>
            </a:r>
          </a:p>
        </p:txBody>
      </p:sp>
    </p:spTree>
    <p:extLst>
      <p:ext uri="{BB962C8B-B14F-4D97-AF65-F5344CB8AC3E}">
        <p14:creationId xmlns:p14="http://schemas.microsoft.com/office/powerpoint/2010/main" xmlns="" val="38460907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Por qué esta metodología? </a:t>
            </a:r>
            <a:endParaRPr lang="es-ES" dirty="0"/>
          </a:p>
        </p:txBody>
      </p:sp>
      <p:sp>
        <p:nvSpPr>
          <p:cNvPr id="3" name="2 Marcador de número de diapositiva"/>
          <p:cNvSpPr>
            <a:spLocks noGrp="1"/>
          </p:cNvSpPr>
          <p:nvPr>
            <p:ph type="sldNum" sz="quarter" idx="10"/>
          </p:nvPr>
        </p:nvSpPr>
        <p:spPr/>
        <p:txBody>
          <a:bodyPr/>
          <a:lstStyle/>
          <a:p>
            <a:fld id="{9784CBA3-D598-4B1F-BAA3-EE14B5154290}" type="slidenum">
              <a:rPr lang="en-AU" smtClean="0"/>
              <a:pPr/>
              <a:t>8</a:t>
            </a:fld>
            <a:endParaRPr lang="en-AU" dirty="0"/>
          </a:p>
        </p:txBody>
      </p:sp>
      <p:sp>
        <p:nvSpPr>
          <p:cNvPr id="6" name="5 Rectángulo"/>
          <p:cNvSpPr/>
          <p:nvPr/>
        </p:nvSpPr>
        <p:spPr bwMode="ltGray">
          <a:xfrm>
            <a:off x="269999" y="1051322"/>
            <a:ext cx="4220114" cy="26824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s-ES" sz="1300" dirty="0" smtClean="0">
                <a:solidFill>
                  <a:schemeClr val="tx1"/>
                </a:solidFill>
              </a:rPr>
              <a:t>En </a:t>
            </a:r>
            <a:r>
              <a:rPr lang="es-ES" sz="1300" dirty="0" smtClean="0">
                <a:solidFill>
                  <a:schemeClr val="tx1"/>
                </a:solidFill>
              </a:rPr>
              <a:t>línea con los objetivos expuestos se optó por un abordaje cualitativo, de carácter exploratorio.</a:t>
            </a:r>
          </a:p>
          <a:p>
            <a:pPr algn="just"/>
            <a:r>
              <a:rPr lang="es-ES" sz="1300" dirty="0" smtClean="0">
                <a:solidFill>
                  <a:schemeClr val="tx1"/>
                </a:solidFill>
              </a:rPr>
              <a:t>El abordaje cualitativo </a:t>
            </a:r>
            <a:r>
              <a:rPr lang="es-ES" sz="1400" dirty="0" smtClean="0">
                <a:solidFill>
                  <a:schemeClr val="accent1"/>
                </a:solidFill>
              </a:rPr>
              <a:t>permite indagar las </a:t>
            </a:r>
            <a:r>
              <a:rPr lang="es-ES" sz="1400" dirty="0" smtClean="0">
                <a:solidFill>
                  <a:schemeClr val="accent1"/>
                </a:solidFill>
              </a:rPr>
              <a:t>representaciones no cuantificables a través de las cuales </a:t>
            </a:r>
            <a:r>
              <a:rPr lang="es-ES" sz="1400" dirty="0" smtClean="0">
                <a:solidFill>
                  <a:schemeClr val="accent1"/>
                </a:solidFill>
              </a:rPr>
              <a:t>la población objetivo vive </a:t>
            </a:r>
            <a:r>
              <a:rPr lang="es-ES" sz="1400" dirty="0" smtClean="0">
                <a:solidFill>
                  <a:schemeClr val="accent1"/>
                </a:solidFill>
              </a:rPr>
              <a:t>su relación con el </a:t>
            </a:r>
            <a:r>
              <a:rPr lang="es-ES" sz="1400" dirty="0" smtClean="0">
                <a:solidFill>
                  <a:schemeClr val="accent1"/>
                </a:solidFill>
              </a:rPr>
              <a:t>trabajo.</a:t>
            </a:r>
          </a:p>
          <a:p>
            <a:r>
              <a:rPr lang="es-ES" sz="1300" dirty="0" smtClean="0">
                <a:solidFill>
                  <a:schemeClr val="tx1"/>
                </a:solidFill>
              </a:rPr>
              <a:t>Este </a:t>
            </a:r>
            <a:r>
              <a:rPr lang="es-ES" sz="1300" dirty="0" smtClean="0">
                <a:solidFill>
                  <a:schemeClr val="tx1"/>
                </a:solidFill>
              </a:rPr>
              <a:t>tipo de análisis, mediante el empleo de técnicas proyectivas de indagación, </a:t>
            </a:r>
            <a:r>
              <a:rPr lang="es-ES" sz="1400" dirty="0" smtClean="0">
                <a:solidFill>
                  <a:schemeClr val="accent1"/>
                </a:solidFill>
              </a:rPr>
              <a:t>permite profundizar en los contenidos y significados latentes que conforman el conjunto de las representaciones presentes en el imaginario de los </a:t>
            </a:r>
            <a:r>
              <a:rPr lang="es-ES" sz="1400" dirty="0" smtClean="0">
                <a:solidFill>
                  <a:schemeClr val="accent1"/>
                </a:solidFill>
              </a:rPr>
              <a:t>adolescentes en cuestión</a:t>
            </a:r>
            <a:endParaRPr lang="es-ES" sz="1300" dirty="0" smtClean="0">
              <a:solidFill>
                <a:schemeClr val="accent1"/>
              </a:solidFill>
            </a:endParaRPr>
          </a:p>
        </p:txBody>
      </p:sp>
      <p:sp>
        <p:nvSpPr>
          <p:cNvPr id="7" name="6 CuadroTexto"/>
          <p:cNvSpPr txBox="1"/>
          <p:nvPr/>
        </p:nvSpPr>
        <p:spPr>
          <a:xfrm>
            <a:off x="4810124" y="853191"/>
            <a:ext cx="4060032" cy="2677656"/>
          </a:xfrm>
          <a:prstGeom prst="rect">
            <a:avLst/>
          </a:prstGeom>
          <a:noFill/>
        </p:spPr>
        <p:txBody>
          <a:bodyPr wrap="square" lIns="0" tIns="0" rIns="0" bIns="0" rtlCol="0">
            <a:spAutoFit/>
          </a:bodyPr>
          <a:lstStyle/>
          <a:p>
            <a:endParaRPr lang="es-ES" sz="1400" dirty="0" smtClean="0">
              <a:solidFill>
                <a:schemeClr val="accent1"/>
              </a:solidFill>
            </a:endParaRPr>
          </a:p>
          <a:p>
            <a:r>
              <a:rPr lang="es-ES" sz="1300" dirty="0" smtClean="0"/>
              <a:t>Además, a diferencia del abordaje cuantitativo que parte de un cuestionario cerrado, con preguntas previamente definidas; </a:t>
            </a:r>
            <a:r>
              <a:rPr lang="es-ES" sz="1300" dirty="0" smtClean="0">
                <a:solidFill>
                  <a:schemeClr val="accent1"/>
                </a:solidFill>
              </a:rPr>
              <a:t>el abordaje cualitativo tiene una agenda abierta, permite incorporar temas no previstos, da lugar a nuevos hallazgos, abrir nuevas hipótesis. </a:t>
            </a:r>
          </a:p>
          <a:p>
            <a:endParaRPr lang="es-ES" sz="1300" dirty="0" smtClean="0"/>
          </a:p>
          <a:p>
            <a:r>
              <a:rPr lang="es-ES" sz="1300" dirty="0" smtClean="0"/>
              <a:t>Por </a:t>
            </a:r>
            <a:r>
              <a:rPr lang="es-ES" sz="1300" dirty="0" smtClean="0"/>
              <a:t>esta vía, </a:t>
            </a:r>
            <a:r>
              <a:rPr lang="es-ES" sz="1400" dirty="0" smtClean="0">
                <a:solidFill>
                  <a:schemeClr val="accent1"/>
                </a:solidFill>
              </a:rPr>
              <a:t>dinamismos motivaciones y expectativas no conscientes, creencias presupuestas y paradigmas culturales implícitos se tornan accesibles al análisis. </a:t>
            </a:r>
          </a:p>
          <a:p>
            <a:endParaRPr lang="es-ES" sz="1300" dirty="0" smtClean="0"/>
          </a:p>
          <a:p>
            <a:endParaRPr lang="es-ES" sz="1300" dirty="0" err="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Cómo es la dinámica de este tipo de abordaje?</a:t>
            </a:r>
            <a:endParaRPr lang="es-ES" dirty="0"/>
          </a:p>
        </p:txBody>
      </p:sp>
      <p:sp>
        <p:nvSpPr>
          <p:cNvPr id="3" name="2 Marcador de número de diapositiva"/>
          <p:cNvSpPr>
            <a:spLocks noGrp="1"/>
          </p:cNvSpPr>
          <p:nvPr>
            <p:ph type="sldNum" sz="quarter" idx="10"/>
          </p:nvPr>
        </p:nvSpPr>
        <p:spPr/>
        <p:txBody>
          <a:bodyPr/>
          <a:lstStyle/>
          <a:p>
            <a:fld id="{9784CBA3-D598-4B1F-BAA3-EE14B5154290}" type="slidenum">
              <a:rPr lang="en-AU" smtClean="0"/>
              <a:pPr/>
              <a:t>9</a:t>
            </a:fld>
            <a:endParaRPr lang="en-AU" dirty="0"/>
          </a:p>
        </p:txBody>
      </p:sp>
      <p:sp>
        <p:nvSpPr>
          <p:cNvPr id="7" name="6 CuadroTexto"/>
          <p:cNvSpPr txBox="1"/>
          <p:nvPr/>
        </p:nvSpPr>
        <p:spPr>
          <a:xfrm>
            <a:off x="1052423" y="1362974"/>
            <a:ext cx="256480" cy="553998"/>
          </a:xfrm>
          <a:prstGeom prst="rect">
            <a:avLst/>
          </a:prstGeom>
          <a:noFill/>
        </p:spPr>
        <p:txBody>
          <a:bodyPr wrap="none" lIns="0" tIns="0" rIns="0" bIns="0" rtlCol="0">
            <a:spAutoFit/>
          </a:bodyPr>
          <a:lstStyle/>
          <a:p>
            <a:r>
              <a:rPr lang="es-ES" sz="3600" u="sng" dirty="0" smtClean="0">
                <a:solidFill>
                  <a:schemeClr val="accent1"/>
                </a:solidFill>
              </a:rPr>
              <a:t>1</a:t>
            </a:r>
            <a:endParaRPr lang="es-ES" sz="3600" u="sng" dirty="0" smtClean="0">
              <a:solidFill>
                <a:schemeClr val="accent1"/>
              </a:solidFill>
            </a:endParaRPr>
          </a:p>
        </p:txBody>
      </p:sp>
      <p:sp>
        <p:nvSpPr>
          <p:cNvPr id="8" name="7 CuadroTexto"/>
          <p:cNvSpPr txBox="1"/>
          <p:nvPr/>
        </p:nvSpPr>
        <p:spPr>
          <a:xfrm>
            <a:off x="1017919" y="2035834"/>
            <a:ext cx="2216987" cy="1923604"/>
          </a:xfrm>
          <a:prstGeom prst="rect">
            <a:avLst/>
          </a:prstGeom>
          <a:noFill/>
        </p:spPr>
        <p:txBody>
          <a:bodyPr wrap="square" lIns="0" tIns="0" rIns="0" bIns="0" rtlCol="0">
            <a:spAutoFit/>
          </a:bodyPr>
          <a:lstStyle/>
          <a:p>
            <a:r>
              <a:rPr lang="es-ES" sz="1200" dirty="0" smtClean="0">
                <a:solidFill>
                  <a:schemeClr val="accent1"/>
                </a:solidFill>
              </a:rPr>
              <a:t>Selección e invitación de participantes con perfiles definidos según objetivos de la investigación</a:t>
            </a:r>
          </a:p>
          <a:p>
            <a:r>
              <a:rPr lang="es-ES" sz="1100" dirty="0" smtClean="0"/>
              <a:t>En este caso la selección de los adolescentes de NSE Medio-Bajo (C3) se hizo base de datos. Y los de NSE bajos (E) se los invitó a través de funcionarios del Municipio de General San Martin perteneciente al Movimiento Evita  </a:t>
            </a:r>
            <a:endParaRPr lang="es-ES" sz="1100" dirty="0" smtClean="0"/>
          </a:p>
        </p:txBody>
      </p:sp>
      <p:sp>
        <p:nvSpPr>
          <p:cNvPr id="9" name="8 CuadroTexto"/>
          <p:cNvSpPr txBox="1"/>
          <p:nvPr/>
        </p:nvSpPr>
        <p:spPr>
          <a:xfrm>
            <a:off x="3596654" y="1335194"/>
            <a:ext cx="256480" cy="553998"/>
          </a:xfrm>
          <a:prstGeom prst="rect">
            <a:avLst/>
          </a:prstGeom>
          <a:noFill/>
        </p:spPr>
        <p:txBody>
          <a:bodyPr wrap="none" lIns="0" tIns="0" rIns="0" bIns="0" rtlCol="0">
            <a:spAutoFit/>
          </a:bodyPr>
          <a:lstStyle/>
          <a:p>
            <a:r>
              <a:rPr lang="es-ES" sz="3600" u="sng" dirty="0" smtClean="0">
                <a:solidFill>
                  <a:schemeClr val="accent1"/>
                </a:solidFill>
              </a:rPr>
              <a:t>2</a:t>
            </a:r>
            <a:endParaRPr lang="es-ES" sz="3600" u="sng" dirty="0" smtClean="0">
              <a:solidFill>
                <a:schemeClr val="accent1"/>
              </a:solidFill>
            </a:endParaRPr>
          </a:p>
        </p:txBody>
      </p:sp>
      <p:sp>
        <p:nvSpPr>
          <p:cNvPr id="10" name="9 CuadroTexto"/>
          <p:cNvSpPr txBox="1"/>
          <p:nvPr/>
        </p:nvSpPr>
        <p:spPr>
          <a:xfrm>
            <a:off x="3516703" y="2035834"/>
            <a:ext cx="2216987" cy="2385268"/>
          </a:xfrm>
          <a:prstGeom prst="rect">
            <a:avLst/>
          </a:prstGeom>
          <a:noFill/>
        </p:spPr>
        <p:txBody>
          <a:bodyPr wrap="square" lIns="0" tIns="0" rIns="0" bIns="0" rtlCol="0">
            <a:spAutoFit/>
          </a:bodyPr>
          <a:lstStyle/>
          <a:p>
            <a:r>
              <a:rPr lang="es-ES" sz="1200" dirty="0" smtClean="0">
                <a:solidFill>
                  <a:schemeClr val="accent1"/>
                </a:solidFill>
              </a:rPr>
              <a:t>Realización de grupos focales</a:t>
            </a:r>
          </a:p>
          <a:p>
            <a:endParaRPr lang="es-ES" sz="1100" dirty="0" smtClean="0"/>
          </a:p>
          <a:p>
            <a:r>
              <a:rPr lang="es-ES" sz="1100" dirty="0" smtClean="0"/>
              <a:t>Moderados por especialistas en técnicas cualitativas (1 sociólogo + 1 antropólogo) permiten una relación cercana entre el investigador y la </a:t>
            </a:r>
            <a:r>
              <a:rPr lang="es-ES" sz="1100" smtClean="0"/>
              <a:t>población estudiada- </a:t>
            </a:r>
            <a:endParaRPr lang="es-ES" sz="1100" dirty="0" smtClean="0"/>
          </a:p>
          <a:p>
            <a:r>
              <a:rPr lang="es-ES" sz="1100" dirty="0" smtClean="0"/>
              <a:t>La herramienta de recolección en una guía de temas abierta. </a:t>
            </a:r>
            <a:r>
              <a:rPr lang="es-ES" sz="1100" dirty="0" smtClean="0"/>
              <a:t>Con tópicos definidos previamente con todas las instancias que participaron del proyecto (Unicef, Ministerio de Trabajo, OIT)</a:t>
            </a:r>
            <a:r>
              <a:rPr lang="es-ES" sz="1100" dirty="0" smtClean="0"/>
              <a:t> </a:t>
            </a:r>
            <a:endParaRPr lang="es-ES" sz="1100" dirty="0" smtClean="0"/>
          </a:p>
        </p:txBody>
      </p:sp>
      <p:sp>
        <p:nvSpPr>
          <p:cNvPr id="11" name="10 CuadroTexto"/>
          <p:cNvSpPr txBox="1"/>
          <p:nvPr/>
        </p:nvSpPr>
        <p:spPr>
          <a:xfrm>
            <a:off x="6489377" y="1361072"/>
            <a:ext cx="256480" cy="553998"/>
          </a:xfrm>
          <a:prstGeom prst="rect">
            <a:avLst/>
          </a:prstGeom>
          <a:noFill/>
        </p:spPr>
        <p:txBody>
          <a:bodyPr wrap="none" lIns="0" tIns="0" rIns="0" bIns="0" rtlCol="0">
            <a:spAutoFit/>
          </a:bodyPr>
          <a:lstStyle/>
          <a:p>
            <a:r>
              <a:rPr lang="es-ES" sz="3600" u="sng" dirty="0" smtClean="0">
                <a:solidFill>
                  <a:schemeClr val="accent1"/>
                </a:solidFill>
              </a:rPr>
              <a:t>3</a:t>
            </a:r>
            <a:endParaRPr lang="es-ES" sz="3600" u="sng" dirty="0" smtClean="0">
              <a:solidFill>
                <a:schemeClr val="accent1"/>
              </a:solidFill>
            </a:endParaRPr>
          </a:p>
        </p:txBody>
      </p:sp>
      <p:sp>
        <p:nvSpPr>
          <p:cNvPr id="12" name="11 CuadroTexto"/>
          <p:cNvSpPr txBox="1"/>
          <p:nvPr/>
        </p:nvSpPr>
        <p:spPr>
          <a:xfrm>
            <a:off x="6222504" y="2027208"/>
            <a:ext cx="2216987" cy="2585323"/>
          </a:xfrm>
          <a:prstGeom prst="rect">
            <a:avLst/>
          </a:prstGeom>
          <a:noFill/>
        </p:spPr>
        <p:txBody>
          <a:bodyPr wrap="square" lIns="0" tIns="0" rIns="0" bIns="0" rtlCol="0">
            <a:spAutoFit/>
          </a:bodyPr>
          <a:lstStyle/>
          <a:p>
            <a:r>
              <a:rPr lang="es-ES" sz="1200" dirty="0" smtClean="0">
                <a:solidFill>
                  <a:schemeClr val="accent1"/>
                </a:solidFill>
              </a:rPr>
              <a:t>Análisis discursivo de los emergentes  </a:t>
            </a:r>
          </a:p>
          <a:p>
            <a:endParaRPr lang="es-ES" sz="1200" dirty="0" smtClean="0">
              <a:solidFill>
                <a:schemeClr val="accent1"/>
              </a:solidFill>
            </a:endParaRPr>
          </a:p>
          <a:p>
            <a:r>
              <a:rPr lang="es-ES" sz="1100" dirty="0" smtClean="0"/>
              <a:t>Se analizan los discursos de ambos segmentos interrogados, de manera comparativa y siempre poniéndolos contexto</a:t>
            </a:r>
          </a:p>
          <a:p>
            <a:r>
              <a:rPr lang="es-ES" sz="1100" dirty="0" smtClean="0"/>
              <a:t> </a:t>
            </a:r>
            <a:r>
              <a:rPr lang="es-ES" sz="1100" dirty="0" smtClean="0"/>
              <a:t>Los datos aportados, </a:t>
            </a:r>
            <a:r>
              <a:rPr lang="es-ES" sz="1100" dirty="0" smtClean="0"/>
              <a:t>no </a:t>
            </a:r>
            <a:r>
              <a:rPr lang="es-ES" sz="1100" dirty="0" smtClean="0"/>
              <a:t>permiten  una generalización estadística, </a:t>
            </a:r>
            <a:r>
              <a:rPr lang="es-ES" sz="1100" dirty="0" smtClean="0"/>
              <a:t>pero brindan </a:t>
            </a:r>
            <a:r>
              <a:rPr lang="es-ES" sz="1100" dirty="0" smtClean="0"/>
              <a:t>una mayor profundidad y riqueza acerca de las prácticas y representaciones simbólicas de una población </a:t>
            </a:r>
            <a:r>
              <a:rPr lang="es-ES" sz="1100" dirty="0" smtClean="0"/>
              <a:t>determinada.</a:t>
            </a:r>
          </a:p>
          <a:p>
            <a:endParaRPr lang="es-ES" sz="110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0.xml><?xml version="1.0" encoding="utf-8"?>
<p:tagLst xmlns:a="http://schemas.openxmlformats.org/drawingml/2006/main" xmlns:r="http://schemas.openxmlformats.org/officeDocument/2006/relationships" xmlns:p="http://schemas.openxmlformats.org/presentationml/2006/main">
  <p:tag name="WIDTH" val="104.8819"/>
  <p:tag name="HEIGHT" val="24.17842"/>
  <p:tag name="TOP" val="220.2716"/>
  <p:tag name="LEFT" val="163.523"/>
</p:tagLst>
</file>

<file path=ppt/tags/tag11.xml><?xml version="1.0" encoding="utf-8"?>
<p:tagLst xmlns:a="http://schemas.openxmlformats.org/drawingml/2006/main" xmlns:r="http://schemas.openxmlformats.org/officeDocument/2006/relationships" xmlns:p="http://schemas.openxmlformats.org/presentationml/2006/main">
  <p:tag name="WIDTH" val="104.8819"/>
  <p:tag name="HEIGHT" val="60.44606"/>
  <p:tag name="TOP" val="299.8024"/>
  <p:tag name="LEFT" val="22.50016"/>
</p:tagLst>
</file>

<file path=ppt/tags/tag2.xml><?xml version="1.0" encoding="utf-8"?>
<p:tagLst xmlns:a="http://schemas.openxmlformats.org/drawingml/2006/main" xmlns:r="http://schemas.openxmlformats.org/officeDocument/2006/relationships" xmlns:p="http://schemas.openxmlformats.org/presentationml/2006/main">
  <p:tag name="SHP" val="DOCUMENTDATA"/>
</p:tagLst>
</file>

<file path=ppt/tags/tag3.xml><?xml version="1.0" encoding="utf-8"?>
<p:tagLst xmlns:a="http://schemas.openxmlformats.org/drawingml/2006/main" xmlns:r="http://schemas.openxmlformats.org/officeDocument/2006/relationships" xmlns:p="http://schemas.openxmlformats.org/presentationml/2006/main">
  <p:tag name="WIDTH" val="104.8819"/>
  <p:tag name="HEIGHT" val="60.44606"/>
  <p:tag name="TOP" val="299.8024"/>
  <p:tag name="LEFT" val="22.50016"/>
</p:tagLst>
</file>

<file path=ppt/tags/tag4.xml><?xml version="1.0" encoding="utf-8"?>
<p:tagLst xmlns:a="http://schemas.openxmlformats.org/drawingml/2006/main" xmlns:r="http://schemas.openxmlformats.org/officeDocument/2006/relationships" xmlns:p="http://schemas.openxmlformats.org/presentationml/2006/main">
  <p:tag name="WIDTH" val="104.8819"/>
  <p:tag name="HEIGHT" val="60.44606"/>
  <p:tag name="TOP" val="299.8024"/>
  <p:tag name="LEFT" val="163.523"/>
</p:tagLst>
</file>

<file path=ppt/tags/tag5.xml><?xml version="1.0" encoding="utf-8"?>
<p:tagLst xmlns:a="http://schemas.openxmlformats.org/drawingml/2006/main" xmlns:r="http://schemas.openxmlformats.org/officeDocument/2006/relationships" xmlns:p="http://schemas.openxmlformats.org/presentationml/2006/main">
  <p:tag name="WIDTH" val="104.8819"/>
  <p:tag name="HEIGHT" val="60.44606"/>
  <p:tag name="TOP" val="299.8024"/>
  <p:tag name="LEFT" val="307.6215"/>
</p:tagLst>
</file>

<file path=ppt/tags/tag6.xml><?xml version="1.0" encoding="utf-8"?>
<p:tagLst xmlns:a="http://schemas.openxmlformats.org/drawingml/2006/main" xmlns:r="http://schemas.openxmlformats.org/officeDocument/2006/relationships" xmlns:p="http://schemas.openxmlformats.org/presentationml/2006/main">
  <p:tag name="WIDTH" val="104.8819"/>
  <p:tag name="HEIGHT" val="60.44606"/>
  <p:tag name="TOP" val="299.8024"/>
  <p:tag name="LEFT" val="592.3683"/>
</p:tagLst>
</file>

<file path=ppt/tags/tag7.xml><?xml version="1.0" encoding="utf-8"?>
<p:tagLst xmlns:a="http://schemas.openxmlformats.org/drawingml/2006/main" xmlns:r="http://schemas.openxmlformats.org/officeDocument/2006/relationships" xmlns:p="http://schemas.openxmlformats.org/presentationml/2006/main">
  <p:tag name="WIDTH" val="104.8819"/>
  <p:tag name="HEIGHT" val="24.17842"/>
  <p:tag name="TOP" val="220.2716"/>
  <p:tag name="LEFT" val="22.50016"/>
</p:tagLst>
</file>

<file path=ppt/tags/tag8.xml><?xml version="1.0" encoding="utf-8"?>
<p:tagLst xmlns:a="http://schemas.openxmlformats.org/drawingml/2006/main" xmlns:r="http://schemas.openxmlformats.org/officeDocument/2006/relationships" xmlns:p="http://schemas.openxmlformats.org/presentationml/2006/main">
  <p:tag name="WIDTH" val="104.8819"/>
  <p:tag name="HEIGHT" val="24.17842"/>
  <p:tag name="TOP" val="220.2716"/>
  <p:tag name="LEFT" val="307.6215"/>
</p:tagLst>
</file>

<file path=ppt/tags/tag9.xml><?xml version="1.0" encoding="utf-8"?>
<p:tagLst xmlns:a="http://schemas.openxmlformats.org/drawingml/2006/main" xmlns:r="http://schemas.openxmlformats.org/officeDocument/2006/relationships" xmlns:p="http://schemas.openxmlformats.org/presentationml/2006/main">
  <p:tag name="WIDTH" val="104.8819"/>
  <p:tag name="HEIGHT" val="24.17842"/>
  <p:tag name="TOP" val="220.2716"/>
  <p:tag name="LEFT" val="592.3683"/>
</p:tagLst>
</file>

<file path=ppt/theme/theme1.xml><?xml version="1.0" encoding="utf-8"?>
<a:theme xmlns:a="http://schemas.openxmlformats.org/drawingml/2006/main" name="Content slides - no sub heading">
  <a:themeElements>
    <a:clrScheme name="Kantar TNS">
      <a:dk1>
        <a:srgbClr val="717171"/>
      </a:dk1>
      <a:lt1>
        <a:srgbClr val="FFFFFF"/>
      </a:lt1>
      <a:dk2>
        <a:srgbClr val="79D738"/>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xmlns="" name="Kantar TNS PowerPoint template 16x9 - for presentations and pitches.potx" id="{B510B26B-026D-4F92-BE1E-1B6581730755}" vid="{989F43AD-F181-43F2-8450-0EB8CE00573B}"/>
    </a:ext>
  </a:extLst>
</a:theme>
</file>

<file path=ppt/theme/theme2.xml><?xml version="1.0" encoding="utf-8"?>
<a:theme xmlns:a="http://schemas.openxmlformats.org/drawingml/2006/main" name="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p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6531</TotalTime>
  <Words>5420</Words>
  <Application>Microsoft Office PowerPoint</Application>
  <PresentationFormat>Presentación en pantalla (16:9)</PresentationFormat>
  <Paragraphs>400</Paragraphs>
  <Slides>35</Slides>
  <Notes>4</Notes>
  <HiddenSlides>0</HiddenSlides>
  <MMClips>0</MMClips>
  <ScaleCrop>false</ScaleCrop>
  <HeadingPairs>
    <vt:vector size="4" baseType="variant">
      <vt:variant>
        <vt:lpstr>Tema</vt:lpstr>
      </vt:variant>
      <vt:variant>
        <vt:i4>2</vt:i4>
      </vt:variant>
      <vt:variant>
        <vt:lpstr>Títulos de diapositiva</vt:lpstr>
      </vt:variant>
      <vt:variant>
        <vt:i4>35</vt:i4>
      </vt:variant>
    </vt:vector>
  </HeadingPairs>
  <TitlesOfParts>
    <vt:vector size="37" baseType="lpstr">
      <vt:lpstr>Content slides - no sub heading</vt:lpstr>
      <vt:lpstr>Standard</vt:lpstr>
      <vt:lpstr>Diapositiva 1</vt:lpstr>
      <vt:lpstr>Índice</vt:lpstr>
      <vt:lpstr>Introducción</vt:lpstr>
      <vt:lpstr>Objetivos de investigación</vt:lpstr>
      <vt:lpstr>Ficha metodológica </vt:lpstr>
      <vt:lpstr>¿A quiénes entrevistamos?</vt:lpstr>
      <vt:lpstr>Diapositiva 7</vt:lpstr>
      <vt:lpstr>Por qué esta metodología? </vt:lpstr>
      <vt:lpstr>Cómo es la dinámica de este tipo de abordaje?</vt:lpstr>
      <vt:lpstr>Análisis de Resultados </vt:lpstr>
      <vt:lpstr>Territorio y trabajo:  algunos escenarios</vt:lpstr>
      <vt:lpstr>Diapositiva 12</vt:lpstr>
      <vt:lpstr>Un barrio en la gran ciudad</vt:lpstr>
      <vt:lpstr>Una familia moderna</vt:lpstr>
      <vt:lpstr>3.2. El trabajo, un antídoto contra la abulia para la clase media (baja) y un salvoconducto para los más vulnerables</vt:lpstr>
      <vt:lpstr>Un camino inexorable </vt:lpstr>
      <vt:lpstr>Diapositiva 17</vt:lpstr>
      <vt:lpstr>Con efectos muy diferentes en la vida cotidiana </vt:lpstr>
      <vt:lpstr>Con expectativas de futuro muy diferentes </vt:lpstr>
      <vt:lpstr>Diapositiva 20</vt:lpstr>
      <vt:lpstr>Diapositiva 21</vt:lpstr>
      <vt:lpstr>Diapositiva 22</vt:lpstr>
      <vt:lpstr>La escuela secundaria,  historia de un naufragio</vt:lpstr>
      <vt:lpstr>Diapositiva 24</vt:lpstr>
      <vt:lpstr>Diapositiva 25</vt:lpstr>
      <vt:lpstr>Diapositiva 26</vt:lpstr>
      <vt:lpstr>Diapositiva 27</vt:lpstr>
      <vt:lpstr>Diapositiva 28</vt:lpstr>
      <vt:lpstr>Diapositiva 29</vt:lpstr>
      <vt:lpstr>Diapositiva 30</vt:lpstr>
      <vt:lpstr>Conclusiones</vt:lpstr>
      <vt:lpstr>Diapositiva 32</vt:lpstr>
      <vt:lpstr>Diapositiva 33</vt:lpstr>
      <vt:lpstr>Diapositiva 34</vt:lpstr>
      <vt:lpstr>Muchas Gracias!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Co-creación de nuevas campañas, desarrollo de contenidos o ideas de producto junto a un equipo de consumidores edgy</dc:title>
  <dc:creator>tns qual</dc:creator>
  <cp:lastModifiedBy>diana</cp:lastModifiedBy>
  <cp:revision>300</cp:revision>
  <cp:lastPrinted>2017-08-18T12:55:06Z</cp:lastPrinted>
  <dcterms:created xsi:type="dcterms:W3CDTF">2017-07-17T14:50:29Z</dcterms:created>
  <dcterms:modified xsi:type="dcterms:W3CDTF">2017-09-12T14:27:53Z</dcterms:modified>
</cp:coreProperties>
</file>